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64" r:id="rId5"/>
    <p:sldId id="348" r:id="rId6"/>
    <p:sldId id="299" r:id="rId7"/>
    <p:sldId id="333" r:id="rId8"/>
    <p:sldId id="354" r:id="rId9"/>
    <p:sldId id="355" r:id="rId10"/>
    <p:sldId id="356" r:id="rId11"/>
    <p:sldId id="332" r:id="rId12"/>
    <p:sldId id="337" r:id="rId13"/>
    <p:sldId id="350" r:id="rId14"/>
    <p:sldId id="259" r:id="rId15"/>
    <p:sldId id="318" r:id="rId16"/>
    <p:sldId id="334" r:id="rId17"/>
    <p:sldId id="315" r:id="rId18"/>
    <p:sldId id="352" r:id="rId19"/>
    <p:sldId id="267" r:id="rId20"/>
    <p:sldId id="303" r:id="rId21"/>
    <p:sldId id="321" r:id="rId22"/>
    <p:sldId id="326" r:id="rId23"/>
    <p:sldId id="324" r:id="rId24"/>
    <p:sldId id="32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DB7C52A-9465-D84E-AE64-734760656CDA}">
          <p14:sldIdLst>
            <p14:sldId id="264"/>
            <p14:sldId id="348"/>
            <p14:sldId id="299"/>
          </p14:sldIdLst>
        </p14:section>
        <p14:section name="MANCHESTER" id="{57883F9F-43FE-B946-942D-BFC462C27890}">
          <p14:sldIdLst>
            <p14:sldId id="333"/>
            <p14:sldId id="354"/>
            <p14:sldId id="355"/>
            <p14:sldId id="356"/>
            <p14:sldId id="332"/>
            <p14:sldId id="337"/>
            <p14:sldId id="350"/>
          </p14:sldIdLst>
        </p14:section>
        <p14:section name="ENFIELD" id="{4440E7F8-3FBC-AA4F-84B4-BDAF47C317C1}">
          <p14:sldIdLst>
            <p14:sldId id="259"/>
            <p14:sldId id="318"/>
            <p14:sldId id="334"/>
            <p14:sldId id="315"/>
          </p14:sldIdLst>
        </p14:section>
        <p14:section name="Summary" id="{AEE5B113-A5A1-4841-82A9-C423B3B53215}">
          <p14:sldIdLst>
            <p14:sldId id="352"/>
            <p14:sldId id="267"/>
            <p14:sldId id="303"/>
            <p14:sldId id="321"/>
            <p14:sldId id="326"/>
            <p14:sldId id="324"/>
            <p14:sldId id="327"/>
          </p14:sldIdLst>
        </p14:section>
      </p14:sectionLst>
    </p:ext>
    <p:ext uri="{EFAFB233-063F-42B5-8137-9DF3F51BA10A}">
      <p15:sldGuideLst xmlns:p15="http://schemas.microsoft.com/office/powerpoint/2012/main">
        <p15:guide id="1" orient="horz" pos="14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B0962"/>
    <a:srgbClr val="00FA00"/>
    <a:srgbClr val="FB9BD1"/>
    <a:srgbClr val="EA89F9"/>
    <a:srgbClr val="5CB8E6"/>
    <a:srgbClr val="869932"/>
    <a:srgbClr val="BCE2EE"/>
    <a:srgbClr val="585857"/>
    <a:srgbClr val="4E5E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5F996A-DCE0-7849-B266-05AB8742F9C8}" v="1" dt="2024-06-26T07:48:06.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p:restoredTop sz="88707"/>
  </p:normalViewPr>
  <p:slideViewPr>
    <p:cSldViewPr snapToGrid="0" snapToObjects="1">
      <p:cViewPr varScale="1">
        <p:scale>
          <a:sx n="113" d="100"/>
          <a:sy n="113" d="100"/>
        </p:scale>
        <p:origin x="1016" y="176"/>
      </p:cViewPr>
      <p:guideLst>
        <p:guide orient="horz" pos="148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Richardson - BGS" userId="129bf069-821e-4ad4-b973-222a0a70b48e" providerId="ADAL" clId="{2B5F996A-DCE0-7849-B266-05AB8742F9C8}"/>
    <pc:docChg chg="modSld modMainMaster">
      <pc:chgData name="Steven Richardson - BGS" userId="129bf069-821e-4ad4-b973-222a0a70b48e" providerId="ADAL" clId="{2B5F996A-DCE0-7849-B266-05AB8742F9C8}" dt="2024-06-26T07:48:06.848" v="0" actId="18331"/>
      <pc:docMkLst>
        <pc:docMk/>
      </pc:docMkLst>
      <pc:sldChg chg="setBg">
        <pc:chgData name="Steven Richardson - BGS" userId="129bf069-821e-4ad4-b973-222a0a70b48e" providerId="ADAL" clId="{2B5F996A-DCE0-7849-B266-05AB8742F9C8}" dt="2024-06-26T07:48:06.848" v="0" actId="18331"/>
        <pc:sldMkLst>
          <pc:docMk/>
          <pc:sldMk cId="1419013561" sldId="264"/>
        </pc:sldMkLst>
      </pc:sldChg>
      <pc:sldMasterChg chg="modSldLayout">
        <pc:chgData name="Steven Richardson - BGS" userId="129bf069-821e-4ad4-b973-222a0a70b48e" providerId="ADAL" clId="{2B5F996A-DCE0-7849-B266-05AB8742F9C8}" dt="2024-06-26T07:48:06.848" v="0" actId="18331"/>
        <pc:sldMasterMkLst>
          <pc:docMk/>
          <pc:sldMasterMk cId="75810198" sldId="2147483648"/>
        </pc:sldMasterMkLst>
        <pc:sldLayoutChg chg="setBg">
          <pc:chgData name="Steven Richardson - BGS" userId="129bf069-821e-4ad4-b973-222a0a70b48e" providerId="ADAL" clId="{2B5F996A-DCE0-7849-B266-05AB8742F9C8}" dt="2024-06-26T07:48:06.848" v="0" actId="18331"/>
          <pc:sldLayoutMkLst>
            <pc:docMk/>
            <pc:sldMasterMk cId="75810198" sldId="2147483648"/>
            <pc:sldLayoutMk cId="495201008" sldId="2147483664"/>
          </pc:sldLayoutMkLst>
        </pc:sldLayoutChg>
        <pc:sldLayoutChg chg="setBg">
          <pc:chgData name="Steven Richardson - BGS" userId="129bf069-821e-4ad4-b973-222a0a70b48e" providerId="ADAL" clId="{2B5F996A-DCE0-7849-B266-05AB8742F9C8}" dt="2024-06-26T07:48:06.848" v="0" actId="18331"/>
          <pc:sldLayoutMkLst>
            <pc:docMk/>
            <pc:sldMasterMk cId="75810198" sldId="2147483648"/>
            <pc:sldLayoutMk cId="1384952213" sldId="214748366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95A7D-82DA-714C-9DC5-6518A0B27483}" type="doc">
      <dgm:prSet loTypeId="urn:microsoft.com/office/officeart/2005/8/layout/cycle5" loCatId="" qsTypeId="urn:microsoft.com/office/officeart/2005/8/quickstyle/simple3" qsCatId="simple" csTypeId="urn:microsoft.com/office/officeart/2005/8/colors/colorful4" csCatId="colorful" phldr="1"/>
      <dgm:spPr/>
      <dgm:t>
        <a:bodyPr/>
        <a:lstStyle/>
        <a:p>
          <a:endParaRPr lang="en-GB"/>
        </a:p>
      </dgm:t>
    </dgm:pt>
    <dgm:pt modelId="{E973D864-F428-E141-9B55-F618DD0029AE}">
      <dgm:prSet phldrT="[Text]"/>
      <dgm:spPr/>
      <dgm:t>
        <a:bodyPr/>
        <a:lstStyle/>
        <a:p>
          <a:r>
            <a:rPr lang="en-US" b="1" dirty="0"/>
            <a:t>Problem definition </a:t>
          </a:r>
          <a:endParaRPr lang="en-GB" b="1" dirty="0"/>
        </a:p>
      </dgm:t>
    </dgm:pt>
    <dgm:pt modelId="{024CEBDE-535B-1F43-8972-AD2348EE90C0}" type="parTrans" cxnId="{AD2EE5F8-1DE4-A04B-A688-4500F0801B5D}">
      <dgm:prSet/>
      <dgm:spPr/>
      <dgm:t>
        <a:bodyPr/>
        <a:lstStyle/>
        <a:p>
          <a:endParaRPr lang="en-GB" b="1"/>
        </a:p>
      </dgm:t>
    </dgm:pt>
    <dgm:pt modelId="{3FE2BBFD-C808-7242-A0E8-7201A6F0FAF5}" type="sibTrans" cxnId="{AD2EE5F8-1DE4-A04B-A688-4500F0801B5D}">
      <dgm:prSet/>
      <dgm:spPr/>
      <dgm:t>
        <a:bodyPr/>
        <a:lstStyle/>
        <a:p>
          <a:endParaRPr lang="en-GB" b="1"/>
        </a:p>
      </dgm:t>
    </dgm:pt>
    <dgm:pt modelId="{189E3099-80A4-7944-9F80-490A109E7193}">
      <dgm:prSet phldrT="[Text]"/>
      <dgm:spPr/>
      <dgm:t>
        <a:bodyPr/>
        <a:lstStyle/>
        <a:p>
          <a:r>
            <a:rPr lang="en-US" b="1" dirty="0"/>
            <a:t>System conceptualization</a:t>
          </a:r>
          <a:endParaRPr lang="en-GB" b="1" dirty="0"/>
        </a:p>
      </dgm:t>
    </dgm:pt>
    <dgm:pt modelId="{626EB50D-F4DB-C242-9705-F8C782688E94}" type="parTrans" cxnId="{5ECB11D8-9F26-2F48-BBFA-49EB13DF72BC}">
      <dgm:prSet/>
      <dgm:spPr/>
      <dgm:t>
        <a:bodyPr/>
        <a:lstStyle/>
        <a:p>
          <a:endParaRPr lang="en-GB" b="1"/>
        </a:p>
      </dgm:t>
    </dgm:pt>
    <dgm:pt modelId="{3623C36F-030B-B342-9B47-AC896322C204}" type="sibTrans" cxnId="{5ECB11D8-9F26-2F48-BBFA-49EB13DF72BC}">
      <dgm:prSet/>
      <dgm:spPr/>
      <dgm:t>
        <a:bodyPr/>
        <a:lstStyle/>
        <a:p>
          <a:endParaRPr lang="en-GB" b="1"/>
        </a:p>
      </dgm:t>
    </dgm:pt>
    <dgm:pt modelId="{1A8CF1CC-3BA1-1943-8786-FC07FAE6DEF7}">
      <dgm:prSet phldrT="[Text]"/>
      <dgm:spPr/>
      <dgm:t>
        <a:bodyPr/>
        <a:lstStyle/>
        <a:p>
          <a:r>
            <a:rPr lang="en-US" b="1" dirty="0"/>
            <a:t>Model development</a:t>
          </a:r>
          <a:endParaRPr lang="en-GB" b="1" dirty="0"/>
        </a:p>
      </dgm:t>
    </dgm:pt>
    <dgm:pt modelId="{0CB34234-7FB3-A54C-8B26-F8007EEFA325}" type="parTrans" cxnId="{DF3541E8-C1AD-474A-B6D9-D2B96BA8C6C5}">
      <dgm:prSet/>
      <dgm:spPr/>
      <dgm:t>
        <a:bodyPr/>
        <a:lstStyle/>
        <a:p>
          <a:endParaRPr lang="en-GB" b="1"/>
        </a:p>
      </dgm:t>
    </dgm:pt>
    <dgm:pt modelId="{4C7BCE4A-5AE6-B243-9FA9-525596889821}" type="sibTrans" cxnId="{DF3541E8-C1AD-474A-B6D9-D2B96BA8C6C5}">
      <dgm:prSet/>
      <dgm:spPr/>
      <dgm:t>
        <a:bodyPr/>
        <a:lstStyle/>
        <a:p>
          <a:endParaRPr lang="en-GB" b="1"/>
        </a:p>
      </dgm:t>
    </dgm:pt>
    <dgm:pt modelId="{CE328A56-ED7A-8D47-B8BC-2A96B5AA69E6}">
      <dgm:prSet phldrT="[Text]"/>
      <dgm:spPr/>
      <dgm:t>
        <a:bodyPr/>
        <a:lstStyle/>
        <a:p>
          <a:r>
            <a:rPr lang="en-US" b="1" dirty="0"/>
            <a:t>Validation and analysis</a:t>
          </a:r>
          <a:endParaRPr lang="en-GB" b="1" dirty="0"/>
        </a:p>
      </dgm:t>
    </dgm:pt>
    <dgm:pt modelId="{D27B3A22-1ADD-6C44-962A-1A66299A287F}" type="parTrans" cxnId="{BAF986ED-F413-464B-9056-BA88F288C9D2}">
      <dgm:prSet/>
      <dgm:spPr/>
      <dgm:t>
        <a:bodyPr/>
        <a:lstStyle/>
        <a:p>
          <a:endParaRPr lang="en-GB" b="1"/>
        </a:p>
      </dgm:t>
    </dgm:pt>
    <dgm:pt modelId="{DC365FF0-4759-0F4A-A2D2-F4D96307D74F}" type="sibTrans" cxnId="{BAF986ED-F413-464B-9056-BA88F288C9D2}">
      <dgm:prSet/>
      <dgm:spPr/>
      <dgm:t>
        <a:bodyPr/>
        <a:lstStyle/>
        <a:p>
          <a:endParaRPr lang="en-GB" b="1"/>
        </a:p>
      </dgm:t>
    </dgm:pt>
    <dgm:pt modelId="{D2BFA406-01C1-0540-ABFE-A8FD4B50CCE8}">
      <dgm:prSet phldrT="[Text]"/>
      <dgm:spPr/>
      <dgm:t>
        <a:bodyPr/>
        <a:lstStyle/>
        <a:p>
          <a:r>
            <a:rPr lang="en-US" b="1" dirty="0"/>
            <a:t>Insights and ownership transference  </a:t>
          </a:r>
          <a:endParaRPr lang="en-GB" b="1" dirty="0"/>
        </a:p>
      </dgm:t>
    </dgm:pt>
    <dgm:pt modelId="{A7939A0F-FEFB-0048-8E76-DB583616CD8D}" type="parTrans" cxnId="{AB5E83C0-2D1D-7A4C-B7B0-09325AA8F859}">
      <dgm:prSet/>
      <dgm:spPr/>
      <dgm:t>
        <a:bodyPr/>
        <a:lstStyle/>
        <a:p>
          <a:endParaRPr lang="en-GB" b="1"/>
        </a:p>
      </dgm:t>
    </dgm:pt>
    <dgm:pt modelId="{3AF0B2AC-09B1-1042-AC13-B2F370D9C0F0}" type="sibTrans" cxnId="{AB5E83C0-2D1D-7A4C-B7B0-09325AA8F859}">
      <dgm:prSet/>
      <dgm:spPr/>
      <dgm:t>
        <a:bodyPr/>
        <a:lstStyle/>
        <a:p>
          <a:endParaRPr lang="en-GB" b="1"/>
        </a:p>
      </dgm:t>
    </dgm:pt>
    <dgm:pt modelId="{7E7A3133-8993-8043-88AA-F183D59114AA}" type="pres">
      <dgm:prSet presAssocID="{5D395A7D-82DA-714C-9DC5-6518A0B27483}" presName="cycle" presStyleCnt="0">
        <dgm:presLayoutVars>
          <dgm:dir/>
          <dgm:resizeHandles val="exact"/>
        </dgm:presLayoutVars>
      </dgm:prSet>
      <dgm:spPr/>
    </dgm:pt>
    <dgm:pt modelId="{D9E13F3B-E002-8E41-8718-C4DE5C6980DB}" type="pres">
      <dgm:prSet presAssocID="{E973D864-F428-E141-9B55-F618DD0029AE}" presName="node" presStyleLbl="node1" presStyleIdx="0" presStyleCnt="5">
        <dgm:presLayoutVars>
          <dgm:bulletEnabled val="1"/>
        </dgm:presLayoutVars>
      </dgm:prSet>
      <dgm:spPr/>
    </dgm:pt>
    <dgm:pt modelId="{EFC6E3C5-2143-0040-90AA-6315D6D837C3}" type="pres">
      <dgm:prSet presAssocID="{E973D864-F428-E141-9B55-F618DD0029AE}" presName="spNode" presStyleCnt="0"/>
      <dgm:spPr/>
    </dgm:pt>
    <dgm:pt modelId="{A1D9355A-23CA-EF42-A452-036D9FBAB91F}" type="pres">
      <dgm:prSet presAssocID="{3FE2BBFD-C808-7242-A0E8-7201A6F0FAF5}" presName="sibTrans" presStyleLbl="sibTrans1D1" presStyleIdx="0" presStyleCnt="5"/>
      <dgm:spPr/>
    </dgm:pt>
    <dgm:pt modelId="{5F923F32-D2F3-3F48-A082-BE7B8D41F5BF}" type="pres">
      <dgm:prSet presAssocID="{189E3099-80A4-7944-9F80-490A109E7193}" presName="node" presStyleLbl="node1" presStyleIdx="1" presStyleCnt="5">
        <dgm:presLayoutVars>
          <dgm:bulletEnabled val="1"/>
        </dgm:presLayoutVars>
      </dgm:prSet>
      <dgm:spPr/>
    </dgm:pt>
    <dgm:pt modelId="{975DAD78-A50B-ED47-BFAA-3F1C15D21F0C}" type="pres">
      <dgm:prSet presAssocID="{189E3099-80A4-7944-9F80-490A109E7193}" presName="spNode" presStyleCnt="0"/>
      <dgm:spPr/>
    </dgm:pt>
    <dgm:pt modelId="{C96B1482-AC81-034D-8B72-6FD8A7AA740A}" type="pres">
      <dgm:prSet presAssocID="{3623C36F-030B-B342-9B47-AC896322C204}" presName="sibTrans" presStyleLbl="sibTrans1D1" presStyleIdx="1" presStyleCnt="5"/>
      <dgm:spPr/>
    </dgm:pt>
    <dgm:pt modelId="{2AE9C93D-7986-8846-B5CB-8D9B04D40FD0}" type="pres">
      <dgm:prSet presAssocID="{1A8CF1CC-3BA1-1943-8786-FC07FAE6DEF7}" presName="node" presStyleLbl="node1" presStyleIdx="2" presStyleCnt="5">
        <dgm:presLayoutVars>
          <dgm:bulletEnabled val="1"/>
        </dgm:presLayoutVars>
      </dgm:prSet>
      <dgm:spPr/>
    </dgm:pt>
    <dgm:pt modelId="{B91A6950-8D6A-1241-9960-07E14588A4C0}" type="pres">
      <dgm:prSet presAssocID="{1A8CF1CC-3BA1-1943-8786-FC07FAE6DEF7}" presName="spNode" presStyleCnt="0"/>
      <dgm:spPr/>
    </dgm:pt>
    <dgm:pt modelId="{DA7FB4F9-E2E5-A34A-BD21-970EC3FF2E39}" type="pres">
      <dgm:prSet presAssocID="{4C7BCE4A-5AE6-B243-9FA9-525596889821}" presName="sibTrans" presStyleLbl="sibTrans1D1" presStyleIdx="2" presStyleCnt="5"/>
      <dgm:spPr/>
    </dgm:pt>
    <dgm:pt modelId="{A5F6DCE3-7D8E-A742-82C0-EEBC1E29A292}" type="pres">
      <dgm:prSet presAssocID="{CE328A56-ED7A-8D47-B8BC-2A96B5AA69E6}" presName="node" presStyleLbl="node1" presStyleIdx="3" presStyleCnt="5">
        <dgm:presLayoutVars>
          <dgm:bulletEnabled val="1"/>
        </dgm:presLayoutVars>
      </dgm:prSet>
      <dgm:spPr/>
    </dgm:pt>
    <dgm:pt modelId="{66C13936-B4C9-C14B-B6F9-8BB61AAB1A54}" type="pres">
      <dgm:prSet presAssocID="{CE328A56-ED7A-8D47-B8BC-2A96B5AA69E6}" presName="spNode" presStyleCnt="0"/>
      <dgm:spPr/>
    </dgm:pt>
    <dgm:pt modelId="{5D24AB62-1E50-3B45-8577-69A6F778D586}" type="pres">
      <dgm:prSet presAssocID="{DC365FF0-4759-0F4A-A2D2-F4D96307D74F}" presName="sibTrans" presStyleLbl="sibTrans1D1" presStyleIdx="3" presStyleCnt="5"/>
      <dgm:spPr/>
    </dgm:pt>
    <dgm:pt modelId="{50179BE6-DAA1-964C-84BE-507D95DE6391}" type="pres">
      <dgm:prSet presAssocID="{D2BFA406-01C1-0540-ABFE-A8FD4B50CCE8}" presName="node" presStyleLbl="node1" presStyleIdx="4" presStyleCnt="5">
        <dgm:presLayoutVars>
          <dgm:bulletEnabled val="1"/>
        </dgm:presLayoutVars>
      </dgm:prSet>
      <dgm:spPr/>
    </dgm:pt>
    <dgm:pt modelId="{09C3426E-7CC5-A749-BAD2-D5481A38092D}" type="pres">
      <dgm:prSet presAssocID="{D2BFA406-01C1-0540-ABFE-A8FD4B50CCE8}" presName="spNode" presStyleCnt="0"/>
      <dgm:spPr/>
    </dgm:pt>
    <dgm:pt modelId="{D8C440B3-4DC9-B641-8F7F-3DD04E3E3744}" type="pres">
      <dgm:prSet presAssocID="{3AF0B2AC-09B1-1042-AC13-B2F370D9C0F0}" presName="sibTrans" presStyleLbl="sibTrans1D1" presStyleIdx="4" presStyleCnt="5"/>
      <dgm:spPr/>
    </dgm:pt>
  </dgm:ptLst>
  <dgm:cxnLst>
    <dgm:cxn modelId="{146ED607-3320-414C-A543-4A1BF5E8C4F8}" type="presOf" srcId="{3623C36F-030B-B342-9B47-AC896322C204}" destId="{C96B1482-AC81-034D-8B72-6FD8A7AA740A}" srcOrd="0" destOrd="0" presId="urn:microsoft.com/office/officeart/2005/8/layout/cycle5"/>
    <dgm:cxn modelId="{4C41DD18-674F-4F4E-8730-DACD273F37F0}" type="presOf" srcId="{DC365FF0-4759-0F4A-A2D2-F4D96307D74F}" destId="{5D24AB62-1E50-3B45-8577-69A6F778D586}" srcOrd="0" destOrd="0" presId="urn:microsoft.com/office/officeart/2005/8/layout/cycle5"/>
    <dgm:cxn modelId="{D6545921-FC94-494B-A944-9B36802A622C}" type="presOf" srcId="{3FE2BBFD-C808-7242-A0E8-7201A6F0FAF5}" destId="{A1D9355A-23CA-EF42-A452-036D9FBAB91F}" srcOrd="0" destOrd="0" presId="urn:microsoft.com/office/officeart/2005/8/layout/cycle5"/>
    <dgm:cxn modelId="{B038D924-BDA5-7343-9C03-3A197B4B00A4}" type="presOf" srcId="{5D395A7D-82DA-714C-9DC5-6518A0B27483}" destId="{7E7A3133-8993-8043-88AA-F183D59114AA}" srcOrd="0" destOrd="0" presId="urn:microsoft.com/office/officeart/2005/8/layout/cycle5"/>
    <dgm:cxn modelId="{ACBFB470-A277-CA4A-902B-DD84752A28BC}" type="presOf" srcId="{D2BFA406-01C1-0540-ABFE-A8FD4B50CCE8}" destId="{50179BE6-DAA1-964C-84BE-507D95DE6391}" srcOrd="0" destOrd="0" presId="urn:microsoft.com/office/officeart/2005/8/layout/cycle5"/>
    <dgm:cxn modelId="{CFCCBF77-D7B5-C742-92A7-76312B0BC1A8}" type="presOf" srcId="{189E3099-80A4-7944-9F80-490A109E7193}" destId="{5F923F32-D2F3-3F48-A082-BE7B8D41F5BF}" srcOrd="0" destOrd="0" presId="urn:microsoft.com/office/officeart/2005/8/layout/cycle5"/>
    <dgm:cxn modelId="{2CE4767C-D3BB-D14C-85D4-BE9E90058C4B}" type="presOf" srcId="{3AF0B2AC-09B1-1042-AC13-B2F370D9C0F0}" destId="{D8C440B3-4DC9-B641-8F7F-3DD04E3E3744}" srcOrd="0" destOrd="0" presId="urn:microsoft.com/office/officeart/2005/8/layout/cycle5"/>
    <dgm:cxn modelId="{4173FCAC-21C0-2646-9670-436D7FD4E3A8}" type="presOf" srcId="{4C7BCE4A-5AE6-B243-9FA9-525596889821}" destId="{DA7FB4F9-E2E5-A34A-BD21-970EC3FF2E39}" srcOrd="0" destOrd="0" presId="urn:microsoft.com/office/officeart/2005/8/layout/cycle5"/>
    <dgm:cxn modelId="{BEBEB8AE-573A-4144-BB7A-BAF58D91DA35}" type="presOf" srcId="{E973D864-F428-E141-9B55-F618DD0029AE}" destId="{D9E13F3B-E002-8E41-8718-C4DE5C6980DB}" srcOrd="0" destOrd="0" presId="urn:microsoft.com/office/officeart/2005/8/layout/cycle5"/>
    <dgm:cxn modelId="{AB5E83C0-2D1D-7A4C-B7B0-09325AA8F859}" srcId="{5D395A7D-82DA-714C-9DC5-6518A0B27483}" destId="{D2BFA406-01C1-0540-ABFE-A8FD4B50CCE8}" srcOrd="4" destOrd="0" parTransId="{A7939A0F-FEFB-0048-8E76-DB583616CD8D}" sibTransId="{3AF0B2AC-09B1-1042-AC13-B2F370D9C0F0}"/>
    <dgm:cxn modelId="{5ECB11D8-9F26-2F48-BBFA-49EB13DF72BC}" srcId="{5D395A7D-82DA-714C-9DC5-6518A0B27483}" destId="{189E3099-80A4-7944-9F80-490A109E7193}" srcOrd="1" destOrd="0" parTransId="{626EB50D-F4DB-C242-9705-F8C782688E94}" sibTransId="{3623C36F-030B-B342-9B47-AC896322C204}"/>
    <dgm:cxn modelId="{5E91D7E5-BFF9-CF43-A4D1-27445CA9E93B}" type="presOf" srcId="{CE328A56-ED7A-8D47-B8BC-2A96B5AA69E6}" destId="{A5F6DCE3-7D8E-A742-82C0-EEBC1E29A292}" srcOrd="0" destOrd="0" presId="urn:microsoft.com/office/officeart/2005/8/layout/cycle5"/>
    <dgm:cxn modelId="{DF3541E8-C1AD-474A-B6D9-D2B96BA8C6C5}" srcId="{5D395A7D-82DA-714C-9DC5-6518A0B27483}" destId="{1A8CF1CC-3BA1-1943-8786-FC07FAE6DEF7}" srcOrd="2" destOrd="0" parTransId="{0CB34234-7FB3-A54C-8B26-F8007EEFA325}" sibTransId="{4C7BCE4A-5AE6-B243-9FA9-525596889821}"/>
    <dgm:cxn modelId="{BAF986ED-F413-464B-9056-BA88F288C9D2}" srcId="{5D395A7D-82DA-714C-9DC5-6518A0B27483}" destId="{CE328A56-ED7A-8D47-B8BC-2A96B5AA69E6}" srcOrd="3" destOrd="0" parTransId="{D27B3A22-1ADD-6C44-962A-1A66299A287F}" sibTransId="{DC365FF0-4759-0F4A-A2D2-F4D96307D74F}"/>
    <dgm:cxn modelId="{D2BF05F2-3937-D04F-ADC6-975AF231B423}" type="presOf" srcId="{1A8CF1CC-3BA1-1943-8786-FC07FAE6DEF7}" destId="{2AE9C93D-7986-8846-B5CB-8D9B04D40FD0}" srcOrd="0" destOrd="0" presId="urn:microsoft.com/office/officeart/2005/8/layout/cycle5"/>
    <dgm:cxn modelId="{AD2EE5F8-1DE4-A04B-A688-4500F0801B5D}" srcId="{5D395A7D-82DA-714C-9DC5-6518A0B27483}" destId="{E973D864-F428-E141-9B55-F618DD0029AE}" srcOrd="0" destOrd="0" parTransId="{024CEBDE-535B-1F43-8972-AD2348EE90C0}" sibTransId="{3FE2BBFD-C808-7242-A0E8-7201A6F0FAF5}"/>
    <dgm:cxn modelId="{5C98D7DC-FED8-884B-A68A-D97DE7FF4A45}" type="presParOf" srcId="{7E7A3133-8993-8043-88AA-F183D59114AA}" destId="{D9E13F3B-E002-8E41-8718-C4DE5C6980DB}" srcOrd="0" destOrd="0" presId="urn:microsoft.com/office/officeart/2005/8/layout/cycle5"/>
    <dgm:cxn modelId="{7BEB986A-5DD6-2A44-BF1C-36FD442BF3FE}" type="presParOf" srcId="{7E7A3133-8993-8043-88AA-F183D59114AA}" destId="{EFC6E3C5-2143-0040-90AA-6315D6D837C3}" srcOrd="1" destOrd="0" presId="urn:microsoft.com/office/officeart/2005/8/layout/cycle5"/>
    <dgm:cxn modelId="{7F143934-A5AB-934F-861F-48F98200B52A}" type="presParOf" srcId="{7E7A3133-8993-8043-88AA-F183D59114AA}" destId="{A1D9355A-23CA-EF42-A452-036D9FBAB91F}" srcOrd="2" destOrd="0" presId="urn:microsoft.com/office/officeart/2005/8/layout/cycle5"/>
    <dgm:cxn modelId="{779947B8-5380-A845-8B4E-756932B401D0}" type="presParOf" srcId="{7E7A3133-8993-8043-88AA-F183D59114AA}" destId="{5F923F32-D2F3-3F48-A082-BE7B8D41F5BF}" srcOrd="3" destOrd="0" presId="urn:microsoft.com/office/officeart/2005/8/layout/cycle5"/>
    <dgm:cxn modelId="{A0A28BA5-2D28-394E-819B-A8F72E963BBC}" type="presParOf" srcId="{7E7A3133-8993-8043-88AA-F183D59114AA}" destId="{975DAD78-A50B-ED47-BFAA-3F1C15D21F0C}" srcOrd="4" destOrd="0" presId="urn:microsoft.com/office/officeart/2005/8/layout/cycle5"/>
    <dgm:cxn modelId="{59FC1C74-A3FE-BB4F-92BF-A6515A4DDF6F}" type="presParOf" srcId="{7E7A3133-8993-8043-88AA-F183D59114AA}" destId="{C96B1482-AC81-034D-8B72-6FD8A7AA740A}" srcOrd="5" destOrd="0" presId="urn:microsoft.com/office/officeart/2005/8/layout/cycle5"/>
    <dgm:cxn modelId="{F22EF26E-D925-5640-947D-683C7824FD3C}" type="presParOf" srcId="{7E7A3133-8993-8043-88AA-F183D59114AA}" destId="{2AE9C93D-7986-8846-B5CB-8D9B04D40FD0}" srcOrd="6" destOrd="0" presId="urn:microsoft.com/office/officeart/2005/8/layout/cycle5"/>
    <dgm:cxn modelId="{F1494B06-30E9-804A-B479-7C0215BB4B98}" type="presParOf" srcId="{7E7A3133-8993-8043-88AA-F183D59114AA}" destId="{B91A6950-8D6A-1241-9960-07E14588A4C0}" srcOrd="7" destOrd="0" presId="urn:microsoft.com/office/officeart/2005/8/layout/cycle5"/>
    <dgm:cxn modelId="{0B2755AD-4202-5C46-AC48-A880874A3E3F}" type="presParOf" srcId="{7E7A3133-8993-8043-88AA-F183D59114AA}" destId="{DA7FB4F9-E2E5-A34A-BD21-970EC3FF2E39}" srcOrd="8" destOrd="0" presId="urn:microsoft.com/office/officeart/2005/8/layout/cycle5"/>
    <dgm:cxn modelId="{BAC6C156-54CA-134A-8E87-7660622FFDF3}" type="presParOf" srcId="{7E7A3133-8993-8043-88AA-F183D59114AA}" destId="{A5F6DCE3-7D8E-A742-82C0-EEBC1E29A292}" srcOrd="9" destOrd="0" presId="urn:microsoft.com/office/officeart/2005/8/layout/cycle5"/>
    <dgm:cxn modelId="{4F95951F-0AD6-1444-946A-9493E14FDC74}" type="presParOf" srcId="{7E7A3133-8993-8043-88AA-F183D59114AA}" destId="{66C13936-B4C9-C14B-B6F9-8BB61AAB1A54}" srcOrd="10" destOrd="0" presId="urn:microsoft.com/office/officeart/2005/8/layout/cycle5"/>
    <dgm:cxn modelId="{D8DBBDB5-61EA-CB44-BB8E-8E15AD76B039}" type="presParOf" srcId="{7E7A3133-8993-8043-88AA-F183D59114AA}" destId="{5D24AB62-1E50-3B45-8577-69A6F778D586}" srcOrd="11" destOrd="0" presId="urn:microsoft.com/office/officeart/2005/8/layout/cycle5"/>
    <dgm:cxn modelId="{0FE93721-3102-7440-95D2-DE6E28912AFC}" type="presParOf" srcId="{7E7A3133-8993-8043-88AA-F183D59114AA}" destId="{50179BE6-DAA1-964C-84BE-507D95DE6391}" srcOrd="12" destOrd="0" presId="urn:microsoft.com/office/officeart/2005/8/layout/cycle5"/>
    <dgm:cxn modelId="{8AA36F7F-057B-0143-9EC5-E5D69E39F748}" type="presParOf" srcId="{7E7A3133-8993-8043-88AA-F183D59114AA}" destId="{09C3426E-7CC5-A749-BAD2-D5481A38092D}" srcOrd="13" destOrd="0" presId="urn:microsoft.com/office/officeart/2005/8/layout/cycle5"/>
    <dgm:cxn modelId="{8C8A369D-C871-E84B-A42B-688D8E0AC5DB}" type="presParOf" srcId="{7E7A3133-8993-8043-88AA-F183D59114AA}" destId="{D8C440B3-4DC9-B641-8F7F-3DD04E3E3744}"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13F3B-E002-8E41-8718-C4DE5C6980DB}">
      <dsp:nvSpPr>
        <dsp:cNvPr id="0" name=""/>
        <dsp:cNvSpPr/>
      </dsp:nvSpPr>
      <dsp:spPr>
        <a:xfrm>
          <a:off x="1992535" y="2911"/>
          <a:ext cx="1214944" cy="789714"/>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Problem definition </a:t>
          </a:r>
          <a:endParaRPr lang="en-GB" sz="900" b="1" kern="1200" dirty="0"/>
        </a:p>
      </dsp:txBody>
      <dsp:txXfrm>
        <a:off x="2031086" y="41462"/>
        <a:ext cx="1137842" cy="712612"/>
      </dsp:txXfrm>
    </dsp:sp>
    <dsp:sp modelId="{A1D9355A-23CA-EF42-A452-036D9FBAB91F}">
      <dsp:nvSpPr>
        <dsp:cNvPr id="0" name=""/>
        <dsp:cNvSpPr/>
      </dsp:nvSpPr>
      <dsp:spPr>
        <a:xfrm>
          <a:off x="1022693" y="397768"/>
          <a:ext cx="3154627" cy="3154627"/>
        </a:xfrm>
        <a:custGeom>
          <a:avLst/>
          <a:gdLst/>
          <a:ahLst/>
          <a:cxnLst/>
          <a:rect l="0" t="0" r="0" b="0"/>
          <a:pathLst>
            <a:path>
              <a:moveTo>
                <a:pt x="2347438" y="200786"/>
              </a:moveTo>
              <a:arcTo wR="1577313" hR="1577313" stAng="17953539" swAng="1211375"/>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F923F32-D2F3-3F48-A082-BE7B8D41F5BF}">
      <dsp:nvSpPr>
        <dsp:cNvPr id="0" name=""/>
        <dsp:cNvSpPr/>
      </dsp:nvSpPr>
      <dsp:spPr>
        <a:xfrm>
          <a:off x="3492649" y="1092808"/>
          <a:ext cx="1214944" cy="789714"/>
        </a:xfrm>
        <a:prstGeom prst="roundRect">
          <a:avLst/>
        </a:prstGeom>
        <a:gradFill rotWithShape="0">
          <a:gsLst>
            <a:gs pos="0">
              <a:schemeClr val="accent4">
                <a:hueOff val="2450223"/>
                <a:satOff val="-10194"/>
                <a:lumOff val="2402"/>
                <a:alphaOff val="0"/>
                <a:lumMod val="110000"/>
                <a:satMod val="105000"/>
                <a:tint val="67000"/>
              </a:schemeClr>
            </a:gs>
            <a:gs pos="50000">
              <a:schemeClr val="accent4">
                <a:hueOff val="2450223"/>
                <a:satOff val="-10194"/>
                <a:lumOff val="2402"/>
                <a:alphaOff val="0"/>
                <a:lumMod val="105000"/>
                <a:satMod val="103000"/>
                <a:tint val="73000"/>
              </a:schemeClr>
            </a:gs>
            <a:gs pos="100000">
              <a:schemeClr val="accent4">
                <a:hueOff val="2450223"/>
                <a:satOff val="-10194"/>
                <a:lumOff val="24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System conceptualization</a:t>
          </a:r>
          <a:endParaRPr lang="en-GB" sz="900" b="1" kern="1200" dirty="0"/>
        </a:p>
      </dsp:txBody>
      <dsp:txXfrm>
        <a:off x="3531200" y="1131359"/>
        <a:ext cx="1137842" cy="712612"/>
      </dsp:txXfrm>
    </dsp:sp>
    <dsp:sp modelId="{C96B1482-AC81-034D-8B72-6FD8A7AA740A}">
      <dsp:nvSpPr>
        <dsp:cNvPr id="0" name=""/>
        <dsp:cNvSpPr/>
      </dsp:nvSpPr>
      <dsp:spPr>
        <a:xfrm>
          <a:off x="1022693" y="397768"/>
          <a:ext cx="3154627" cy="3154627"/>
        </a:xfrm>
        <a:custGeom>
          <a:avLst/>
          <a:gdLst/>
          <a:ahLst/>
          <a:cxnLst/>
          <a:rect l="0" t="0" r="0" b="0"/>
          <a:pathLst>
            <a:path>
              <a:moveTo>
                <a:pt x="3150842" y="1686525"/>
              </a:moveTo>
              <a:arcTo wR="1577313" hR="1577313" stAng="21838216" swAng="1359599"/>
            </a:path>
          </a:pathLst>
        </a:custGeom>
        <a:noFill/>
        <a:ln w="6350" cap="flat" cmpd="sng" algn="ctr">
          <a:solidFill>
            <a:schemeClr val="accent4">
              <a:hueOff val="2450223"/>
              <a:satOff val="-10194"/>
              <a:lumOff val="24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AE9C93D-7986-8846-B5CB-8D9B04D40FD0}">
      <dsp:nvSpPr>
        <dsp:cNvPr id="0" name=""/>
        <dsp:cNvSpPr/>
      </dsp:nvSpPr>
      <dsp:spPr>
        <a:xfrm>
          <a:off x="2919656" y="2856299"/>
          <a:ext cx="1214944" cy="789714"/>
        </a:xfrm>
        <a:prstGeom prst="roundRect">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Model development</a:t>
          </a:r>
          <a:endParaRPr lang="en-GB" sz="900" b="1" kern="1200" dirty="0"/>
        </a:p>
      </dsp:txBody>
      <dsp:txXfrm>
        <a:off x="2958207" y="2894850"/>
        <a:ext cx="1137842" cy="712612"/>
      </dsp:txXfrm>
    </dsp:sp>
    <dsp:sp modelId="{DA7FB4F9-E2E5-A34A-BD21-970EC3FF2E39}">
      <dsp:nvSpPr>
        <dsp:cNvPr id="0" name=""/>
        <dsp:cNvSpPr/>
      </dsp:nvSpPr>
      <dsp:spPr>
        <a:xfrm>
          <a:off x="1022693" y="397768"/>
          <a:ext cx="3154627" cy="3154627"/>
        </a:xfrm>
        <a:custGeom>
          <a:avLst/>
          <a:gdLst/>
          <a:ahLst/>
          <a:cxnLst/>
          <a:rect l="0" t="0" r="0" b="0"/>
          <a:pathLst>
            <a:path>
              <a:moveTo>
                <a:pt x="1770844" y="3142710"/>
              </a:moveTo>
              <a:arcTo wR="1577313" hR="1577313" stAng="4977137" swAng="845727"/>
            </a:path>
          </a:pathLst>
        </a:custGeom>
        <a:noFill/>
        <a:ln w="6350" cap="flat" cmpd="sng" algn="ctr">
          <a:solidFill>
            <a:schemeClr val="accent4">
              <a:hueOff val="4900445"/>
              <a:satOff val="-20388"/>
              <a:lumOff val="480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5F6DCE3-7D8E-A742-82C0-EEBC1E29A292}">
      <dsp:nvSpPr>
        <dsp:cNvPr id="0" name=""/>
        <dsp:cNvSpPr/>
      </dsp:nvSpPr>
      <dsp:spPr>
        <a:xfrm>
          <a:off x="1065413" y="2856299"/>
          <a:ext cx="1214944" cy="789714"/>
        </a:xfrm>
        <a:prstGeom prst="roundRect">
          <a:avLst/>
        </a:prstGeom>
        <a:gradFill rotWithShape="0">
          <a:gsLst>
            <a:gs pos="0">
              <a:schemeClr val="accent4">
                <a:hueOff val="7350668"/>
                <a:satOff val="-30583"/>
                <a:lumOff val="7206"/>
                <a:alphaOff val="0"/>
                <a:lumMod val="110000"/>
                <a:satMod val="105000"/>
                <a:tint val="67000"/>
              </a:schemeClr>
            </a:gs>
            <a:gs pos="50000">
              <a:schemeClr val="accent4">
                <a:hueOff val="7350668"/>
                <a:satOff val="-30583"/>
                <a:lumOff val="7206"/>
                <a:alphaOff val="0"/>
                <a:lumMod val="105000"/>
                <a:satMod val="103000"/>
                <a:tint val="73000"/>
              </a:schemeClr>
            </a:gs>
            <a:gs pos="100000">
              <a:schemeClr val="accent4">
                <a:hueOff val="7350668"/>
                <a:satOff val="-30583"/>
                <a:lumOff val="72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Validation and analysis</a:t>
          </a:r>
          <a:endParaRPr lang="en-GB" sz="900" b="1" kern="1200" dirty="0"/>
        </a:p>
      </dsp:txBody>
      <dsp:txXfrm>
        <a:off x="1103964" y="2894850"/>
        <a:ext cx="1137842" cy="712612"/>
      </dsp:txXfrm>
    </dsp:sp>
    <dsp:sp modelId="{5D24AB62-1E50-3B45-8577-69A6F778D586}">
      <dsp:nvSpPr>
        <dsp:cNvPr id="0" name=""/>
        <dsp:cNvSpPr/>
      </dsp:nvSpPr>
      <dsp:spPr>
        <a:xfrm>
          <a:off x="1022693" y="397768"/>
          <a:ext cx="3154627" cy="3154627"/>
        </a:xfrm>
        <a:custGeom>
          <a:avLst/>
          <a:gdLst/>
          <a:ahLst/>
          <a:cxnLst/>
          <a:rect l="0" t="0" r="0" b="0"/>
          <a:pathLst>
            <a:path>
              <a:moveTo>
                <a:pt x="167325" y="2284315"/>
              </a:moveTo>
              <a:arcTo wR="1577313" hR="1577313" stAng="9202184" swAng="1359599"/>
            </a:path>
          </a:pathLst>
        </a:custGeom>
        <a:noFill/>
        <a:ln w="6350" cap="flat" cmpd="sng" algn="ctr">
          <a:solidFill>
            <a:schemeClr val="accent4">
              <a:hueOff val="7350668"/>
              <a:satOff val="-30583"/>
              <a:lumOff val="72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0179BE6-DAA1-964C-84BE-507D95DE6391}">
      <dsp:nvSpPr>
        <dsp:cNvPr id="0" name=""/>
        <dsp:cNvSpPr/>
      </dsp:nvSpPr>
      <dsp:spPr>
        <a:xfrm>
          <a:off x="492420" y="1092808"/>
          <a:ext cx="1214944" cy="789714"/>
        </a:xfrm>
        <a:prstGeom prst="round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Insights and ownership transference  </a:t>
          </a:r>
          <a:endParaRPr lang="en-GB" sz="900" b="1" kern="1200" dirty="0"/>
        </a:p>
      </dsp:txBody>
      <dsp:txXfrm>
        <a:off x="530971" y="1131359"/>
        <a:ext cx="1137842" cy="712612"/>
      </dsp:txXfrm>
    </dsp:sp>
    <dsp:sp modelId="{D8C440B3-4DC9-B641-8F7F-3DD04E3E3744}">
      <dsp:nvSpPr>
        <dsp:cNvPr id="0" name=""/>
        <dsp:cNvSpPr/>
      </dsp:nvSpPr>
      <dsp:spPr>
        <a:xfrm>
          <a:off x="1022693" y="397768"/>
          <a:ext cx="3154627" cy="3154627"/>
        </a:xfrm>
        <a:custGeom>
          <a:avLst/>
          <a:gdLst/>
          <a:ahLst/>
          <a:cxnLst/>
          <a:rect l="0" t="0" r="0" b="0"/>
          <a:pathLst>
            <a:path>
              <a:moveTo>
                <a:pt x="379432" y="551156"/>
              </a:moveTo>
              <a:arcTo wR="1577313" hR="1577313" stAng="13235087" swAng="1211375"/>
            </a:path>
          </a:pathLst>
        </a:custGeom>
        <a:noFill/>
        <a:ln w="6350" cap="flat" cmpd="sng" algn="ctr">
          <a:solidFill>
            <a:schemeClr val="accent4">
              <a:hueOff val="9800891"/>
              <a:satOff val="-40777"/>
              <a:lumOff val="960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054D97-A4AC-1C46-4BAC-9B7A203254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9A0056E-CBBA-DF6E-1E0E-3E30DC32D7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19F2D4-307F-554B-9335-62E4924E4854}" type="datetimeFigureOut">
              <a:rPr lang="en-US" smtClean="0"/>
              <a:t>6/26/24</a:t>
            </a:fld>
            <a:endParaRPr lang="en-US"/>
          </a:p>
        </p:txBody>
      </p:sp>
      <p:sp>
        <p:nvSpPr>
          <p:cNvPr id="4" name="Footer Placeholder 3">
            <a:extLst>
              <a:ext uri="{FF2B5EF4-FFF2-40B4-BE49-F238E27FC236}">
                <a16:creationId xmlns:a16="http://schemas.microsoft.com/office/drawing/2014/main" id="{8EE11DC0-58BF-382B-7273-0089D7BABB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3295B96-AAC8-A11C-55C4-78FD080E88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BC0278-27C6-3244-9C59-2860A1C6550B}" type="slidenum">
              <a:rPr lang="en-US" smtClean="0"/>
              <a:t>‹#›</a:t>
            </a:fld>
            <a:endParaRPr lang="en-US"/>
          </a:p>
        </p:txBody>
      </p:sp>
    </p:spTree>
    <p:extLst>
      <p:ext uri="{BB962C8B-B14F-4D97-AF65-F5344CB8AC3E}">
        <p14:creationId xmlns:p14="http://schemas.microsoft.com/office/powerpoint/2010/main" val="49081979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564BF-0DDD-4E77-B490-CF0849D7A72A}" type="datetimeFigureOut">
              <a:rPr lang="en-GB" smtClean="0"/>
              <a:t>26/06/2024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B65AC-7EEF-473B-89D1-FEF7FC488534}" type="slidenum">
              <a:rPr lang="en-GB" smtClean="0"/>
              <a:t>‹#›</a:t>
            </a:fld>
            <a:endParaRPr lang="en-GB"/>
          </a:p>
        </p:txBody>
      </p:sp>
    </p:spTree>
    <p:extLst>
      <p:ext uri="{BB962C8B-B14F-4D97-AF65-F5344CB8AC3E}">
        <p14:creationId xmlns:p14="http://schemas.microsoft.com/office/powerpoint/2010/main" val="5991952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167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1343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057A7-11DA-6140-929A-55C7E842C5EB}"/>
              </a:ext>
            </a:extLst>
          </p:cNvPr>
          <p:cNvSpPr/>
          <p:nvPr userDrawn="1"/>
        </p:nvSpPr>
        <p:spPr>
          <a:xfrm>
            <a:off x="10567884" y="5865046"/>
            <a:ext cx="1611086" cy="992954"/>
          </a:xfrm>
          <a:prstGeom prst="rect">
            <a:avLst/>
          </a:prstGeom>
          <a:solidFill>
            <a:schemeClr val="bg1"/>
          </a:solidFill>
          <a:ln w="44450">
            <a:solidFill>
              <a:srgbClr val="585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light in the dark&#10;&#10;Description automatically generated with low confidence">
            <a:extLst>
              <a:ext uri="{FF2B5EF4-FFF2-40B4-BE49-F238E27FC236}">
                <a16:creationId xmlns:a16="http://schemas.microsoft.com/office/drawing/2014/main" id="{5F05D12F-259A-4E4E-8260-367A1EA137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71878" y="6051677"/>
            <a:ext cx="1403097" cy="686728"/>
          </a:xfrm>
          <a:prstGeom prst="rect">
            <a:avLst/>
          </a:prstGeom>
        </p:spPr>
      </p:pic>
      <p:pic>
        <p:nvPicPr>
          <p:cNvPr id="12" name="Picture 11">
            <a:extLst>
              <a:ext uri="{FF2B5EF4-FFF2-40B4-BE49-F238E27FC236}">
                <a16:creationId xmlns:a16="http://schemas.microsoft.com/office/drawing/2014/main" id="{C61025D8-4AFF-7C47-9D81-C4DDBE86EE6D}"/>
              </a:ext>
            </a:extLst>
          </p:cNvPr>
          <p:cNvPicPr>
            <a:picLocks noChangeAspect="1"/>
          </p:cNvPicPr>
          <p:nvPr userDrawn="1"/>
        </p:nvPicPr>
        <p:blipFill>
          <a:blip r:embed="rId4"/>
          <a:stretch>
            <a:fillRect/>
          </a:stretch>
        </p:blipFill>
        <p:spPr>
          <a:xfrm>
            <a:off x="2272" y="-10758"/>
            <a:ext cx="12239300" cy="7078532"/>
          </a:xfrm>
          <a:prstGeom prst="rect">
            <a:avLst/>
          </a:prstGeom>
        </p:spPr>
      </p:pic>
      <p:pic>
        <p:nvPicPr>
          <p:cNvPr id="13" name="Picture 12">
            <a:extLst>
              <a:ext uri="{FF2B5EF4-FFF2-40B4-BE49-F238E27FC236}">
                <a16:creationId xmlns:a16="http://schemas.microsoft.com/office/drawing/2014/main" id="{42992279-CF2D-E8AF-805A-1619C842ADB9}"/>
              </a:ext>
            </a:extLst>
          </p:cNvPr>
          <p:cNvPicPr>
            <a:picLocks noChangeAspect="1"/>
          </p:cNvPicPr>
          <p:nvPr userDrawn="1"/>
        </p:nvPicPr>
        <p:blipFill>
          <a:blip r:embed="rId5"/>
          <a:stretch>
            <a:fillRect/>
          </a:stretch>
        </p:blipFill>
        <p:spPr>
          <a:xfrm>
            <a:off x="15302" y="824764"/>
            <a:ext cx="12226270" cy="5407487"/>
          </a:xfrm>
          <a:prstGeom prst="rect">
            <a:avLst/>
          </a:prstGeom>
        </p:spPr>
      </p:pic>
      <p:sp>
        <p:nvSpPr>
          <p:cNvPr id="2" name="Title 1">
            <a:extLst>
              <a:ext uri="{FF2B5EF4-FFF2-40B4-BE49-F238E27FC236}">
                <a16:creationId xmlns:a16="http://schemas.microsoft.com/office/drawing/2014/main" id="{0CC54578-2367-8245-8598-0A7AD9A8EE80}"/>
              </a:ext>
            </a:extLst>
          </p:cNvPr>
          <p:cNvSpPr>
            <a:spLocks noGrp="1"/>
          </p:cNvSpPr>
          <p:nvPr>
            <p:ph type="ctrTitle" hasCustomPrompt="1"/>
          </p:nvPr>
        </p:nvSpPr>
        <p:spPr>
          <a:xfrm>
            <a:off x="284939" y="1981614"/>
            <a:ext cx="11622122" cy="992954"/>
          </a:xfrm>
          <a:prstGeom prst="rect">
            <a:avLst/>
          </a:prstGeom>
          <a:noFill/>
          <a:ln w="53975">
            <a:noFill/>
          </a:ln>
        </p:spPr>
        <p:txBody>
          <a:bodyPr anchor="b"/>
          <a:lstStyle>
            <a:lvl1pPr algn="l">
              <a:defRPr sz="6000" b="1">
                <a:solidFill>
                  <a:schemeClr val="bg1"/>
                </a:solidFill>
              </a:defRPr>
            </a:lvl1pPr>
          </a:lstStyle>
          <a:p>
            <a:r>
              <a:rPr lang="en-GB" dirty="0"/>
              <a:t>Title of your talk </a:t>
            </a:r>
            <a:endParaRPr lang="en-US" dirty="0"/>
          </a:p>
        </p:txBody>
      </p:sp>
      <p:sp>
        <p:nvSpPr>
          <p:cNvPr id="3" name="Subtitle 2">
            <a:extLst>
              <a:ext uri="{FF2B5EF4-FFF2-40B4-BE49-F238E27FC236}">
                <a16:creationId xmlns:a16="http://schemas.microsoft.com/office/drawing/2014/main" id="{2E7D5D07-914F-E347-AD02-B0745D636F26}"/>
              </a:ext>
            </a:extLst>
          </p:cNvPr>
          <p:cNvSpPr>
            <a:spLocks noGrp="1"/>
          </p:cNvSpPr>
          <p:nvPr>
            <p:ph type="subTitle" idx="1" hasCustomPrompt="1"/>
          </p:nvPr>
        </p:nvSpPr>
        <p:spPr>
          <a:xfrm>
            <a:off x="311833" y="3184342"/>
            <a:ext cx="4844322" cy="489316"/>
          </a:xfrm>
          <a:noFill/>
          <a:ln w="50800">
            <a:noFill/>
          </a:ln>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Talk subtitle</a:t>
            </a:r>
            <a:endParaRPr lang="en-US" dirty="0"/>
          </a:p>
        </p:txBody>
      </p:sp>
      <p:sp>
        <p:nvSpPr>
          <p:cNvPr id="19" name="Text Placeholder 18">
            <a:extLst>
              <a:ext uri="{FF2B5EF4-FFF2-40B4-BE49-F238E27FC236}">
                <a16:creationId xmlns:a16="http://schemas.microsoft.com/office/drawing/2014/main" id="{86A484D9-D520-DD46-AFE0-8E8BFD8CC4FB}"/>
              </a:ext>
            </a:extLst>
          </p:cNvPr>
          <p:cNvSpPr>
            <a:spLocks noGrp="1"/>
          </p:cNvSpPr>
          <p:nvPr>
            <p:ph type="body" sz="quarter" idx="13" hasCustomPrompt="1"/>
          </p:nvPr>
        </p:nvSpPr>
        <p:spPr>
          <a:xfrm>
            <a:off x="311833" y="3971611"/>
            <a:ext cx="6002780" cy="369333"/>
          </a:xfrm>
          <a:noFill/>
          <a:ln w="50800">
            <a:noFill/>
          </a:ln>
        </p:spPr>
        <p:txBody>
          <a:bodyPr>
            <a:noAutofit/>
          </a:bodyPr>
          <a:lstStyle>
            <a:lvl1pPr marL="0" indent="0">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dirty="0"/>
              <a:t>Your Name, Your Job, your email</a:t>
            </a:r>
          </a:p>
        </p:txBody>
      </p:sp>
      <p:pic>
        <p:nvPicPr>
          <p:cNvPr id="17" name="Picture 16">
            <a:extLst>
              <a:ext uri="{FF2B5EF4-FFF2-40B4-BE49-F238E27FC236}">
                <a16:creationId xmlns:a16="http://schemas.microsoft.com/office/drawing/2014/main" id="{EE6B2125-7056-A5A9-6FD5-52FCB5C3ECF4}"/>
              </a:ext>
            </a:extLst>
          </p:cNvPr>
          <p:cNvPicPr>
            <a:picLocks noChangeAspect="1"/>
          </p:cNvPicPr>
          <p:nvPr userDrawn="1"/>
        </p:nvPicPr>
        <p:blipFill>
          <a:blip r:embed="rId6"/>
          <a:stretch>
            <a:fillRect/>
          </a:stretch>
        </p:blipFill>
        <p:spPr>
          <a:xfrm>
            <a:off x="10295975" y="4749283"/>
            <a:ext cx="1611086" cy="996168"/>
          </a:xfrm>
          <a:prstGeom prst="rect">
            <a:avLst/>
          </a:prstGeom>
        </p:spPr>
      </p:pic>
    </p:spTree>
    <p:extLst>
      <p:ext uri="{BB962C8B-B14F-4D97-AF65-F5344CB8AC3E}">
        <p14:creationId xmlns:p14="http://schemas.microsoft.com/office/powerpoint/2010/main" val="49520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057A7-11DA-6140-929A-55C7E842C5EB}"/>
              </a:ext>
            </a:extLst>
          </p:cNvPr>
          <p:cNvSpPr/>
          <p:nvPr userDrawn="1"/>
        </p:nvSpPr>
        <p:spPr>
          <a:xfrm>
            <a:off x="10567884" y="5865046"/>
            <a:ext cx="1611086" cy="992954"/>
          </a:xfrm>
          <a:prstGeom prst="rect">
            <a:avLst/>
          </a:prstGeom>
          <a:solidFill>
            <a:schemeClr val="bg1"/>
          </a:solidFill>
          <a:ln w="44450">
            <a:solidFill>
              <a:srgbClr val="585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light in the dark&#10;&#10;Description automatically generated with low confidence">
            <a:extLst>
              <a:ext uri="{FF2B5EF4-FFF2-40B4-BE49-F238E27FC236}">
                <a16:creationId xmlns:a16="http://schemas.microsoft.com/office/drawing/2014/main" id="{5F05D12F-259A-4E4E-8260-367A1EA137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71878" y="6051677"/>
            <a:ext cx="1403097" cy="686728"/>
          </a:xfrm>
          <a:prstGeom prst="rect">
            <a:avLst/>
          </a:prstGeom>
        </p:spPr>
      </p:pic>
      <p:pic>
        <p:nvPicPr>
          <p:cNvPr id="12" name="Picture 11">
            <a:extLst>
              <a:ext uri="{FF2B5EF4-FFF2-40B4-BE49-F238E27FC236}">
                <a16:creationId xmlns:a16="http://schemas.microsoft.com/office/drawing/2014/main" id="{C61025D8-4AFF-7C47-9D81-C4DDBE86EE6D}"/>
              </a:ext>
            </a:extLst>
          </p:cNvPr>
          <p:cNvPicPr>
            <a:picLocks noChangeAspect="1"/>
          </p:cNvPicPr>
          <p:nvPr userDrawn="1"/>
        </p:nvPicPr>
        <p:blipFill>
          <a:blip r:embed="rId4"/>
          <a:stretch>
            <a:fillRect/>
          </a:stretch>
        </p:blipFill>
        <p:spPr>
          <a:xfrm>
            <a:off x="2272" y="-10758"/>
            <a:ext cx="12239300" cy="7078532"/>
          </a:xfrm>
          <a:prstGeom prst="rect">
            <a:avLst/>
          </a:prstGeom>
        </p:spPr>
      </p:pic>
      <p:pic>
        <p:nvPicPr>
          <p:cNvPr id="13" name="Picture 12">
            <a:extLst>
              <a:ext uri="{FF2B5EF4-FFF2-40B4-BE49-F238E27FC236}">
                <a16:creationId xmlns:a16="http://schemas.microsoft.com/office/drawing/2014/main" id="{42992279-CF2D-E8AF-805A-1619C842ADB9}"/>
              </a:ext>
            </a:extLst>
          </p:cNvPr>
          <p:cNvPicPr>
            <a:picLocks noChangeAspect="1"/>
          </p:cNvPicPr>
          <p:nvPr userDrawn="1"/>
        </p:nvPicPr>
        <p:blipFill>
          <a:blip r:embed="rId5"/>
          <a:stretch>
            <a:fillRect/>
          </a:stretch>
        </p:blipFill>
        <p:spPr>
          <a:xfrm>
            <a:off x="15302" y="824764"/>
            <a:ext cx="12226270" cy="5407487"/>
          </a:xfrm>
          <a:prstGeom prst="rect">
            <a:avLst/>
          </a:prstGeom>
        </p:spPr>
      </p:pic>
      <p:sp>
        <p:nvSpPr>
          <p:cNvPr id="2" name="Title 1">
            <a:extLst>
              <a:ext uri="{FF2B5EF4-FFF2-40B4-BE49-F238E27FC236}">
                <a16:creationId xmlns:a16="http://schemas.microsoft.com/office/drawing/2014/main" id="{0CC54578-2367-8245-8598-0A7AD9A8EE80}"/>
              </a:ext>
            </a:extLst>
          </p:cNvPr>
          <p:cNvSpPr>
            <a:spLocks noGrp="1"/>
          </p:cNvSpPr>
          <p:nvPr>
            <p:ph type="ctrTitle" hasCustomPrompt="1"/>
          </p:nvPr>
        </p:nvSpPr>
        <p:spPr>
          <a:xfrm>
            <a:off x="284939" y="1981614"/>
            <a:ext cx="11622122" cy="992954"/>
          </a:xfrm>
          <a:prstGeom prst="rect">
            <a:avLst/>
          </a:prstGeom>
          <a:noFill/>
          <a:ln w="53975">
            <a:noFill/>
          </a:ln>
        </p:spPr>
        <p:txBody>
          <a:bodyPr anchor="b"/>
          <a:lstStyle>
            <a:lvl1pPr algn="l">
              <a:defRPr sz="6000" b="1">
                <a:solidFill>
                  <a:schemeClr val="bg1"/>
                </a:solidFill>
              </a:defRPr>
            </a:lvl1pPr>
          </a:lstStyle>
          <a:p>
            <a:r>
              <a:rPr lang="en-GB" dirty="0"/>
              <a:t>Thank you for listening</a:t>
            </a:r>
            <a:endParaRPr lang="en-US" dirty="0"/>
          </a:p>
        </p:txBody>
      </p:sp>
      <p:sp>
        <p:nvSpPr>
          <p:cNvPr id="19" name="Text Placeholder 18">
            <a:extLst>
              <a:ext uri="{FF2B5EF4-FFF2-40B4-BE49-F238E27FC236}">
                <a16:creationId xmlns:a16="http://schemas.microsoft.com/office/drawing/2014/main" id="{86A484D9-D520-DD46-AFE0-8E8BFD8CC4FB}"/>
              </a:ext>
            </a:extLst>
          </p:cNvPr>
          <p:cNvSpPr>
            <a:spLocks noGrp="1"/>
          </p:cNvSpPr>
          <p:nvPr>
            <p:ph type="body" sz="quarter" idx="13" hasCustomPrompt="1"/>
          </p:nvPr>
        </p:nvSpPr>
        <p:spPr>
          <a:xfrm>
            <a:off x="284939" y="3169854"/>
            <a:ext cx="6002780" cy="369333"/>
          </a:xfrm>
          <a:noFill/>
          <a:ln w="50800">
            <a:noFill/>
          </a:ln>
        </p:spPr>
        <p:txBody>
          <a:bodyPr>
            <a:noAutofit/>
          </a:bodyPr>
          <a:lstStyle>
            <a:lvl1pPr marL="0" indent="0">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dirty="0"/>
              <a:t>Your Name, Your Job, you email</a:t>
            </a:r>
          </a:p>
        </p:txBody>
      </p:sp>
      <p:pic>
        <p:nvPicPr>
          <p:cNvPr id="17" name="Picture 16">
            <a:extLst>
              <a:ext uri="{FF2B5EF4-FFF2-40B4-BE49-F238E27FC236}">
                <a16:creationId xmlns:a16="http://schemas.microsoft.com/office/drawing/2014/main" id="{EE6B2125-7056-A5A9-6FD5-52FCB5C3ECF4}"/>
              </a:ext>
            </a:extLst>
          </p:cNvPr>
          <p:cNvPicPr>
            <a:picLocks noChangeAspect="1"/>
          </p:cNvPicPr>
          <p:nvPr userDrawn="1"/>
        </p:nvPicPr>
        <p:blipFill>
          <a:blip r:embed="rId6"/>
          <a:stretch>
            <a:fillRect/>
          </a:stretch>
        </p:blipFill>
        <p:spPr>
          <a:xfrm>
            <a:off x="10295975" y="4749283"/>
            <a:ext cx="1611086" cy="996168"/>
          </a:xfrm>
          <a:prstGeom prst="rect">
            <a:avLst/>
          </a:prstGeom>
        </p:spPr>
      </p:pic>
      <p:sp>
        <p:nvSpPr>
          <p:cNvPr id="5" name="Text Placeholder 18">
            <a:extLst>
              <a:ext uri="{FF2B5EF4-FFF2-40B4-BE49-F238E27FC236}">
                <a16:creationId xmlns:a16="http://schemas.microsoft.com/office/drawing/2014/main" id="{72BB891D-9B23-9F46-2808-D89087097777}"/>
              </a:ext>
            </a:extLst>
          </p:cNvPr>
          <p:cNvSpPr>
            <a:spLocks noGrp="1"/>
          </p:cNvSpPr>
          <p:nvPr>
            <p:ph type="body" sz="quarter" idx="14" hasCustomPrompt="1"/>
          </p:nvPr>
        </p:nvSpPr>
        <p:spPr>
          <a:xfrm>
            <a:off x="284939" y="3734473"/>
            <a:ext cx="6002780" cy="369333"/>
          </a:xfrm>
          <a:noFill/>
          <a:ln w="50800">
            <a:noFill/>
          </a:ln>
        </p:spPr>
        <p:txBody>
          <a:bodyPr>
            <a:noAutofit/>
          </a:bodyPr>
          <a:lstStyle>
            <a:lvl1pPr marL="0" indent="0">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dirty="0" err="1"/>
              <a:t>ucl.ac.uk</a:t>
            </a:r>
            <a:r>
              <a:rPr lang="en-GB" dirty="0"/>
              <a:t>/bartlett/environmental-design @UCL_IEDE</a:t>
            </a:r>
          </a:p>
        </p:txBody>
      </p:sp>
    </p:spTree>
    <p:extLst>
      <p:ext uri="{BB962C8B-B14F-4D97-AF65-F5344CB8AC3E}">
        <p14:creationId xmlns:p14="http://schemas.microsoft.com/office/powerpoint/2010/main" val="1384952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GB"/>
              <a:t>Click to 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6608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353C-C7B5-5D61-1B5B-A697A66CC3F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93E056-FC24-2A54-E0FD-166CB1F954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905578-90A8-11D6-9997-B293471A78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6008D5E-8059-B4EE-D253-890018DA0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2C693-7FCB-6C83-5CEA-7C4D9A4B6501}"/>
              </a:ext>
            </a:extLst>
          </p:cNvPr>
          <p:cNvSpPr>
            <a:spLocks noGrp="1"/>
          </p:cNvSpPr>
          <p:nvPr>
            <p:ph type="sldNum" sz="quarter" idx="12"/>
          </p:nvPr>
        </p:nvSpPr>
        <p:spPr/>
        <p:txBody>
          <a:bodyPr/>
          <a:lstStyle/>
          <a:p>
            <a:fld id="{C662842C-0C05-DC44-88CD-AFA635A26223}" type="slidenum">
              <a:rPr lang="en-US" smtClean="0"/>
              <a:t>‹#›</a:t>
            </a:fld>
            <a:endParaRPr lang="en-US"/>
          </a:p>
        </p:txBody>
      </p:sp>
    </p:spTree>
    <p:extLst>
      <p:ext uri="{BB962C8B-B14F-4D97-AF65-F5344CB8AC3E}">
        <p14:creationId xmlns:p14="http://schemas.microsoft.com/office/powerpoint/2010/main" val="730816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E3C0-57BD-6185-5EC3-068DADA6D51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726D536-86B1-338D-0787-C1A0D58F1E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089D305-F29E-62F1-7E09-66924DC1495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418EBC3-0E92-2C7F-C595-09382F3B8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8572E-F57A-CD96-58FD-52ED8716CDBA}"/>
              </a:ext>
            </a:extLst>
          </p:cNvPr>
          <p:cNvSpPr>
            <a:spLocks noGrp="1"/>
          </p:cNvSpPr>
          <p:nvPr>
            <p:ph type="sldNum" sz="quarter" idx="12"/>
          </p:nvPr>
        </p:nvSpPr>
        <p:spPr/>
        <p:txBody>
          <a:bodyPr/>
          <a:lstStyle/>
          <a:p>
            <a:fld id="{C662842C-0C05-DC44-88CD-AFA635A26223}" type="slidenum">
              <a:rPr lang="en-US" smtClean="0"/>
              <a:t>‹#›</a:t>
            </a:fld>
            <a:endParaRPr lang="en-US"/>
          </a:p>
        </p:txBody>
      </p:sp>
    </p:spTree>
    <p:extLst>
      <p:ext uri="{BB962C8B-B14F-4D97-AF65-F5344CB8AC3E}">
        <p14:creationId xmlns:p14="http://schemas.microsoft.com/office/powerpoint/2010/main" val="364566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03748E-FEB0-AF36-F3C3-EB496A02D06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48041FD-A6B5-D5BC-9AC7-901B0C9D1F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7D7EAD-149F-9EED-9F9C-14296BC61244}"/>
              </a:ext>
            </a:extLst>
          </p:cNvPr>
          <p:cNvSpPr>
            <a:spLocks noGrp="1"/>
          </p:cNvSpPr>
          <p:nvPr>
            <p:ph type="sldNum" sz="quarter" idx="12"/>
          </p:nvPr>
        </p:nvSpPr>
        <p:spPr/>
        <p:txBody>
          <a:bodyPr/>
          <a:lstStyle/>
          <a:p>
            <a:fld id="{DEFEA304-B6F1-324B-B75F-01D12AE8317B}" type="slidenum">
              <a:rPr lang="en-US" smtClean="0"/>
              <a:t>‹#›</a:t>
            </a:fld>
            <a:endParaRPr lang="en-US"/>
          </a:p>
        </p:txBody>
      </p:sp>
    </p:spTree>
    <p:extLst>
      <p:ext uri="{BB962C8B-B14F-4D97-AF65-F5344CB8AC3E}">
        <p14:creationId xmlns:p14="http://schemas.microsoft.com/office/powerpoint/2010/main" val="1359854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4" y="1309816"/>
            <a:ext cx="11582527" cy="4458595"/>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Picture 3">
            <a:extLst>
              <a:ext uri="{FF2B5EF4-FFF2-40B4-BE49-F238E27FC236}">
                <a16:creationId xmlns:a16="http://schemas.microsoft.com/office/drawing/2014/main" id="{71531DC4-7E3F-51C6-4EA0-B714AC19630E}"/>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193375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in brand colou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4"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4" y="1309816"/>
            <a:ext cx="11582527" cy="2845325"/>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a:extLst>
              <a:ext uri="{FF2B5EF4-FFF2-40B4-BE49-F238E27FC236}">
                <a16:creationId xmlns:a16="http://schemas.microsoft.com/office/drawing/2014/main" id="{24E321D4-B48A-FC6C-E2E1-6955163D3DD7}"/>
              </a:ext>
            </a:extLst>
          </p:cNvPr>
          <p:cNvPicPr>
            <a:picLocks noChangeAspect="1"/>
          </p:cNvPicPr>
          <p:nvPr userDrawn="1"/>
        </p:nvPicPr>
        <p:blipFill>
          <a:blip r:embed="rId2"/>
          <a:stretch>
            <a:fillRect/>
          </a:stretch>
        </p:blipFill>
        <p:spPr>
          <a:xfrm>
            <a:off x="-7596" y="4891983"/>
            <a:ext cx="12210354" cy="1989158"/>
          </a:xfrm>
          <a:prstGeom prst="rect">
            <a:avLst/>
          </a:prstGeom>
        </p:spPr>
      </p:pic>
      <p:sp>
        <p:nvSpPr>
          <p:cNvPr id="7" name="Rectangle 6">
            <a:extLst>
              <a:ext uri="{FF2B5EF4-FFF2-40B4-BE49-F238E27FC236}">
                <a16:creationId xmlns:a16="http://schemas.microsoft.com/office/drawing/2014/main" id="{700E6738-4056-F22B-9F69-133699777A34}"/>
              </a:ext>
            </a:extLst>
          </p:cNvPr>
          <p:cNvSpPr/>
          <p:nvPr userDrawn="1"/>
        </p:nvSpPr>
        <p:spPr>
          <a:xfrm>
            <a:off x="10628554" y="5895191"/>
            <a:ext cx="1563446" cy="962809"/>
          </a:xfrm>
          <a:prstGeom prst="rect">
            <a:avLst/>
          </a:prstGeom>
          <a:solidFill>
            <a:schemeClr val="bg1"/>
          </a:solidFill>
          <a:ln w="44450">
            <a:solidFill>
              <a:srgbClr val="585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11" name="Picture 10">
            <a:extLst>
              <a:ext uri="{FF2B5EF4-FFF2-40B4-BE49-F238E27FC236}">
                <a16:creationId xmlns:a16="http://schemas.microsoft.com/office/drawing/2014/main" id="{36B67E69-9B52-4C3F-5AA8-56995ED22521}"/>
              </a:ext>
            </a:extLst>
          </p:cNvPr>
          <p:cNvPicPr>
            <a:picLocks noChangeAspect="1"/>
          </p:cNvPicPr>
          <p:nvPr userDrawn="1"/>
        </p:nvPicPr>
        <p:blipFill>
          <a:blip r:embed="rId3"/>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195133652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pictur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5" y="1309816"/>
            <a:ext cx="5809616" cy="4458595"/>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Picture Placeholder 3"/>
          <p:cNvSpPr>
            <a:spLocks noGrp="1"/>
          </p:cNvSpPr>
          <p:nvPr>
            <p:ph type="pic" sz="quarter" idx="14" hasCustomPrompt="1"/>
          </p:nvPr>
        </p:nvSpPr>
        <p:spPr>
          <a:xfrm>
            <a:off x="6096000" y="1309688"/>
            <a:ext cx="5772149" cy="4459287"/>
          </a:xfrm>
        </p:spPr>
        <p:txBody>
          <a:bodyPr/>
          <a:lstStyle>
            <a:lvl1pPr>
              <a:defRPr/>
            </a:lvl1pPr>
          </a:lstStyle>
          <a:p>
            <a:r>
              <a:rPr lang="en-GB" dirty="0"/>
              <a:t>Drag and drop an image or click the icon below to upload</a:t>
            </a:r>
          </a:p>
        </p:txBody>
      </p:sp>
      <p:pic>
        <p:nvPicPr>
          <p:cNvPr id="3" name="Picture 2">
            <a:extLst>
              <a:ext uri="{FF2B5EF4-FFF2-40B4-BE49-F238E27FC236}">
                <a16:creationId xmlns:a16="http://schemas.microsoft.com/office/drawing/2014/main" id="{DB2CDF63-7D12-D5B5-E988-6EC551B39167}"/>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3359389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picture slide in brand colour">
    <p:bg>
      <p:bgPr>
        <a:solidFill>
          <a:srgbClr val="8699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solidFill>
                  <a:schemeClr val="bg1"/>
                </a:solidFill>
              </a:defRPr>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5" y="1309688"/>
            <a:ext cx="5809615" cy="4459287"/>
          </a:xfrm>
        </p:spPr>
        <p:txBody>
          <a:bodyPr/>
          <a:lstStyle>
            <a:lvl1pPr marL="0" indent="0">
              <a:buNone/>
              <a:defRPr>
                <a:solidFill>
                  <a:schemeClr val="bg1"/>
                </a:solidFill>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5"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Picture Placeholder 3"/>
          <p:cNvSpPr>
            <a:spLocks noGrp="1"/>
          </p:cNvSpPr>
          <p:nvPr>
            <p:ph type="pic" sz="quarter" idx="14" hasCustomPrompt="1"/>
          </p:nvPr>
        </p:nvSpPr>
        <p:spPr>
          <a:xfrm>
            <a:off x="6096000" y="1309688"/>
            <a:ext cx="5772149" cy="4459287"/>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solidFill>
                  <a:schemeClr val="bg1"/>
                </a:solidFill>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pic>
        <p:nvPicPr>
          <p:cNvPr id="3" name="Picture 2">
            <a:extLst>
              <a:ext uri="{FF2B5EF4-FFF2-40B4-BE49-F238E27FC236}">
                <a16:creationId xmlns:a16="http://schemas.microsoft.com/office/drawing/2014/main" id="{0FF6C2D3-E429-6D5E-A040-6B9EE923D6DA}"/>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373863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picture slide">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285750" y="1309688"/>
            <a:ext cx="11582400" cy="4459287"/>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pic>
        <p:nvPicPr>
          <p:cNvPr id="6" name="Picture 5" descr="A light in the dark&#10;&#10;Description automatically generated with low confidence">
            <a:extLst>
              <a:ext uri="{FF2B5EF4-FFF2-40B4-BE49-F238E27FC236}">
                <a16:creationId xmlns:a16="http://schemas.microsoft.com/office/drawing/2014/main" id="{3AE63E5F-49FD-B24F-91B0-15FBF4F8A0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2593" y="6018159"/>
            <a:ext cx="1403097" cy="686728"/>
          </a:xfrm>
          <a:prstGeom prst="rect">
            <a:avLst/>
          </a:prstGeom>
        </p:spPr>
      </p:pic>
    </p:spTree>
    <p:extLst>
      <p:ext uri="{BB962C8B-B14F-4D97-AF65-F5344CB8AC3E}">
        <p14:creationId xmlns:p14="http://schemas.microsoft.com/office/powerpoint/2010/main" val="118718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picture slide in brand col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5" name="Picture Placeholder 3"/>
          <p:cNvSpPr>
            <a:spLocks noGrp="1"/>
          </p:cNvSpPr>
          <p:nvPr>
            <p:ph type="pic" sz="quarter" idx="14" hasCustomPrompt="1"/>
          </p:nvPr>
        </p:nvSpPr>
        <p:spPr>
          <a:xfrm>
            <a:off x="285750" y="1309688"/>
            <a:ext cx="11582400" cy="4459287"/>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pic>
        <p:nvPicPr>
          <p:cNvPr id="3" name="Picture 2">
            <a:extLst>
              <a:ext uri="{FF2B5EF4-FFF2-40B4-BE49-F238E27FC236}">
                <a16:creationId xmlns:a16="http://schemas.microsoft.com/office/drawing/2014/main" id="{3F2F4F1A-03A0-0E67-9000-00811FF6BBE6}"/>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403811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4" y="1309816"/>
            <a:ext cx="11582527" cy="1062681"/>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Picture Placeholder 3"/>
          <p:cNvSpPr>
            <a:spLocks noGrp="1"/>
          </p:cNvSpPr>
          <p:nvPr>
            <p:ph type="pic" sz="quarter" idx="14" hasCustomPrompt="1"/>
          </p:nvPr>
        </p:nvSpPr>
        <p:spPr>
          <a:xfrm>
            <a:off x="6096000" y="2372497"/>
            <a:ext cx="5772149" cy="3396478"/>
          </a:xfrm>
        </p:spPr>
        <p:txBody>
          <a:bodyPr/>
          <a:lstStyle>
            <a:lvl1pPr>
              <a:defRPr/>
            </a:lvl1pPr>
          </a:lstStyle>
          <a:p>
            <a:r>
              <a:rPr lang="en-GB" dirty="0"/>
              <a:t>Drag and drop an image or click the icon below to upload</a:t>
            </a:r>
          </a:p>
        </p:txBody>
      </p:sp>
      <p:sp>
        <p:nvSpPr>
          <p:cNvPr id="5" name="Picture Placeholder 3"/>
          <p:cNvSpPr>
            <a:spLocks noGrp="1"/>
          </p:cNvSpPr>
          <p:nvPr>
            <p:ph type="pic" sz="quarter" idx="15" hasCustomPrompt="1"/>
          </p:nvPr>
        </p:nvSpPr>
        <p:spPr>
          <a:xfrm>
            <a:off x="286385" y="2372497"/>
            <a:ext cx="5808854" cy="3396478"/>
          </a:xfrm>
        </p:spPr>
        <p:txBody>
          <a:bodyPr/>
          <a:lstStyle>
            <a:lvl1pPr>
              <a:defRPr/>
            </a:lvl1pPr>
          </a:lstStyle>
          <a:p>
            <a:r>
              <a:rPr lang="en-GB" dirty="0"/>
              <a:t>Drag and drop an image or click the icon below to upload</a:t>
            </a:r>
          </a:p>
        </p:txBody>
      </p:sp>
      <p:pic>
        <p:nvPicPr>
          <p:cNvPr id="3" name="Picture 2">
            <a:extLst>
              <a:ext uri="{FF2B5EF4-FFF2-40B4-BE49-F238E27FC236}">
                <a16:creationId xmlns:a16="http://schemas.microsoft.com/office/drawing/2014/main" id="{1AF806C1-046C-5484-1AC3-24AA4F381E16}"/>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29105619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comparison slide in brand col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5" y="1309689"/>
            <a:ext cx="11581764" cy="1103998"/>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Picture Placeholder 3"/>
          <p:cNvSpPr>
            <a:spLocks noGrp="1"/>
          </p:cNvSpPr>
          <p:nvPr>
            <p:ph type="pic" sz="quarter" idx="14" hasCustomPrompt="1"/>
          </p:nvPr>
        </p:nvSpPr>
        <p:spPr>
          <a:xfrm>
            <a:off x="6096000" y="2413687"/>
            <a:ext cx="5772149" cy="3355288"/>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sp>
        <p:nvSpPr>
          <p:cNvPr id="5" name="Picture Placeholder 3"/>
          <p:cNvSpPr>
            <a:spLocks noGrp="1"/>
          </p:cNvSpPr>
          <p:nvPr>
            <p:ph type="pic" sz="quarter" idx="15" hasCustomPrompt="1"/>
          </p:nvPr>
        </p:nvSpPr>
        <p:spPr>
          <a:xfrm>
            <a:off x="286385" y="2426044"/>
            <a:ext cx="5809615" cy="3355288"/>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pic>
        <p:nvPicPr>
          <p:cNvPr id="6" name="Picture 5">
            <a:extLst>
              <a:ext uri="{FF2B5EF4-FFF2-40B4-BE49-F238E27FC236}">
                <a16:creationId xmlns:a16="http://schemas.microsoft.com/office/drawing/2014/main" id="{FDC5C7C1-96A3-0407-41E7-5AE5A294333D}"/>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188257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093E50-3599-7F48-91B0-CF08B9DCC589}"/>
              </a:ext>
            </a:extLst>
          </p:cNvPr>
          <p:cNvSpPr>
            <a:spLocks noGrp="1"/>
          </p:cNvSpPr>
          <p:nvPr>
            <p:ph type="body" idx="1"/>
          </p:nvPr>
        </p:nvSpPr>
        <p:spPr>
          <a:xfrm>
            <a:off x="838200" y="1825625"/>
            <a:ext cx="10515600" cy="394278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6B03435-5813-7F4F-89BD-1AEFFCA0782B}"/>
              </a:ext>
            </a:extLst>
          </p:cNvPr>
          <p:cNvSpPr>
            <a:spLocks noGrp="1"/>
          </p:cNvSpPr>
          <p:nvPr>
            <p:ph type="dt" sz="half" idx="2"/>
          </p:nvPr>
        </p:nvSpPr>
        <p:spPr>
          <a:xfrm>
            <a:off x="838200" y="6130642"/>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endParaRPr lang="en-US" dirty="0"/>
          </a:p>
        </p:txBody>
      </p:sp>
      <p:sp>
        <p:nvSpPr>
          <p:cNvPr id="5" name="Footer Placeholder 4">
            <a:extLst>
              <a:ext uri="{FF2B5EF4-FFF2-40B4-BE49-F238E27FC236}">
                <a16:creationId xmlns:a16="http://schemas.microsoft.com/office/drawing/2014/main" id="{66266BA6-EC78-D84D-A2B5-15FF55F3EDE4}"/>
              </a:ext>
            </a:extLst>
          </p:cNvPr>
          <p:cNvSpPr>
            <a:spLocks noGrp="1"/>
          </p:cNvSpPr>
          <p:nvPr>
            <p:ph type="ftr" sz="quarter" idx="3"/>
          </p:nvPr>
        </p:nvSpPr>
        <p:spPr>
          <a:xfrm>
            <a:off x="4038600" y="6130642"/>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endParaRPr lang="en-US" dirty="0"/>
          </a:p>
        </p:txBody>
      </p:sp>
      <p:sp>
        <p:nvSpPr>
          <p:cNvPr id="9" name="Title Placeholder 8">
            <a:extLst>
              <a:ext uri="{FF2B5EF4-FFF2-40B4-BE49-F238E27FC236}">
                <a16:creationId xmlns:a16="http://schemas.microsoft.com/office/drawing/2014/main" id="{E041CE40-0ABB-7343-9D38-75F6163895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Tree>
    <p:extLst>
      <p:ext uri="{BB962C8B-B14F-4D97-AF65-F5344CB8AC3E}">
        <p14:creationId xmlns:p14="http://schemas.microsoft.com/office/powerpoint/2010/main" val="75810198"/>
      </p:ext>
    </p:extLst>
  </p:cSld>
  <p:clrMap bg1="lt1" tx1="dk1" bg2="lt2" tx2="dk2" accent1="accent1" accent2="accent2" accent3="accent3" accent4="accent4" accent5="accent5" accent6="accent6" hlink="hlink" folHlink="folHlink"/>
  <p:sldLayoutIdLst>
    <p:sldLayoutId id="2147483664" r:id="rId1"/>
    <p:sldLayoutId id="2147483654" r:id="rId2"/>
    <p:sldLayoutId id="2147483656" r:id="rId3"/>
    <p:sldLayoutId id="2147483658" r:id="rId4"/>
    <p:sldLayoutId id="2147483659" r:id="rId5"/>
    <p:sldLayoutId id="2147483660" r:id="rId6"/>
    <p:sldLayoutId id="2147483661" r:id="rId7"/>
    <p:sldLayoutId id="2147483662" r:id="rId8"/>
    <p:sldLayoutId id="2147483663" r:id="rId9"/>
    <p:sldLayoutId id="2147483665" r:id="rId10"/>
    <p:sldLayoutId id="2147483667" r:id="rId11"/>
    <p:sldLayoutId id="2147483668" r:id="rId12"/>
    <p:sldLayoutId id="2147483670" r:id="rId13"/>
    <p:sldLayoutId id="2147483671" r:id="rId14"/>
  </p:sldLayoutIdLst>
  <p:hf sldNum="0" hdr="0" ftr="0" dt="0"/>
  <p:txStyles>
    <p:title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mj-cs"/>
        </a:defRPr>
      </a:lvl1pPr>
    </p:titleStyle>
    <p:body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hyperlink" Target="mailto:Ke.zhou@ucl.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4.xml"/><Relationship Id="rId5" Type="http://schemas.openxmlformats.org/officeDocument/2006/relationships/image" Target="../media/image49.jpeg"/><Relationship Id="rId4" Type="http://schemas.openxmlformats.org/officeDocument/2006/relationships/image" Target="../media/image48.jpe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6"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31.jpe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eg"/><Relationship Id="rId1" Type="http://schemas.openxmlformats.org/officeDocument/2006/relationships/slideLayout" Target="../slideLayouts/slideLayout14.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hyperlink" Target="mailto:ke.zhou@ucl.ac.uk"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11" Type="http://schemas.openxmlformats.org/officeDocument/2006/relationships/image" Target="../media/image14.jpeg"/><Relationship Id="rId5" Type="http://schemas.openxmlformats.org/officeDocument/2006/relationships/diagramColors" Target="../diagrams/colors1.xml"/><Relationship Id="rId10" Type="http://schemas.openxmlformats.org/officeDocument/2006/relationships/image" Target="../media/image13.jpeg"/><Relationship Id="rId4" Type="http://schemas.openxmlformats.org/officeDocument/2006/relationships/diagramQuickStyle" Target="../diagrams/quickStyle1.xml"/><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e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jpe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1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161B6F-081A-4DC5-3E08-689FA6D054FA}"/>
              </a:ext>
            </a:extLst>
          </p:cNvPr>
          <p:cNvSpPr>
            <a:spLocks noGrp="1"/>
          </p:cNvSpPr>
          <p:nvPr>
            <p:ph type="title"/>
          </p:nvPr>
        </p:nvSpPr>
        <p:spPr/>
        <p:txBody>
          <a:bodyPr>
            <a:noAutofit/>
          </a:bodyPr>
          <a:lstStyle/>
          <a:p>
            <a:r>
              <a:rPr lang="en-US" sz="3200" dirty="0"/>
              <a:t>Systems Thinking in Water Neutrality: </a:t>
            </a:r>
            <a:br>
              <a:rPr lang="en-US" sz="3200" dirty="0"/>
            </a:br>
            <a:r>
              <a:rPr lang="en-US" sz="3200" dirty="0"/>
              <a:t>Insights from Our Participatory Approach</a:t>
            </a:r>
          </a:p>
        </p:txBody>
      </p:sp>
      <p:sp>
        <p:nvSpPr>
          <p:cNvPr id="11" name="Text Placeholder 10">
            <a:extLst>
              <a:ext uri="{FF2B5EF4-FFF2-40B4-BE49-F238E27FC236}">
                <a16:creationId xmlns:a16="http://schemas.microsoft.com/office/drawing/2014/main" id="{7822BD78-E18A-9EAE-ABEA-A1A1BC0E5CFB}"/>
              </a:ext>
            </a:extLst>
          </p:cNvPr>
          <p:cNvSpPr>
            <a:spLocks noGrp="1"/>
          </p:cNvSpPr>
          <p:nvPr>
            <p:ph type="body" sz="quarter" idx="13"/>
          </p:nvPr>
        </p:nvSpPr>
        <p:spPr/>
        <p:txBody>
          <a:bodyPr>
            <a:normAutofit fontScale="92500" lnSpcReduction="20000"/>
          </a:bodyPr>
          <a:lstStyle/>
          <a:p>
            <a:pPr>
              <a:lnSpc>
                <a:spcPct val="100000"/>
              </a:lnSpc>
              <a:spcAft>
                <a:spcPts val="0"/>
              </a:spcAft>
            </a:pPr>
            <a:r>
              <a:rPr lang="en-US" dirty="0"/>
              <a:t>VENTURA Case Study Summary </a:t>
            </a:r>
          </a:p>
          <a:p>
            <a:pPr>
              <a:lnSpc>
                <a:spcPct val="100000"/>
              </a:lnSpc>
              <a:spcAft>
                <a:spcPts val="0"/>
              </a:spcAft>
            </a:pPr>
            <a:r>
              <a:rPr lang="en-US" dirty="0">
                <a:latin typeface="Arial"/>
                <a:cs typeface="Arial"/>
              </a:rPr>
              <a:t>April 2024</a:t>
            </a:r>
            <a:endParaRPr lang="en-US" dirty="0"/>
          </a:p>
          <a:p>
            <a:pPr>
              <a:lnSpc>
                <a:spcPct val="100000"/>
              </a:lnSpc>
              <a:spcAft>
                <a:spcPts val="0"/>
              </a:spcAft>
            </a:pPr>
            <a:endParaRPr lang="en-US" altLang="zh-CN" dirty="0">
              <a:latin typeface="Arial"/>
              <a:cs typeface="Arial"/>
            </a:endParaRPr>
          </a:p>
          <a:p>
            <a:pPr>
              <a:lnSpc>
                <a:spcPct val="100000"/>
              </a:lnSpc>
              <a:spcAft>
                <a:spcPts val="0"/>
              </a:spcAft>
            </a:pPr>
            <a:r>
              <a:rPr lang="en-US" altLang="zh-CN" dirty="0">
                <a:latin typeface="Arial"/>
                <a:cs typeface="Arial"/>
              </a:rPr>
              <a:t>Koko</a:t>
            </a:r>
            <a:r>
              <a:rPr lang="zh-CN" altLang="en-US" dirty="0">
                <a:latin typeface="Arial"/>
                <a:cs typeface="Arial"/>
              </a:rPr>
              <a:t> </a:t>
            </a:r>
            <a:r>
              <a:rPr lang="en-US" altLang="zh-CN" dirty="0">
                <a:latin typeface="Arial"/>
                <a:cs typeface="Arial"/>
              </a:rPr>
              <a:t>Zhou  </a:t>
            </a:r>
          </a:p>
          <a:p>
            <a:pPr>
              <a:lnSpc>
                <a:spcPct val="100000"/>
              </a:lnSpc>
              <a:spcAft>
                <a:spcPts val="0"/>
              </a:spcAft>
            </a:pPr>
            <a:r>
              <a:rPr lang="en-US" altLang="zh-CN" dirty="0">
                <a:latin typeface="Arial"/>
                <a:cs typeface="Arial"/>
              </a:rPr>
              <a:t>Email: </a:t>
            </a:r>
            <a:r>
              <a:rPr lang="en-US" dirty="0">
                <a:hlinkClick r:id="rId4">
                  <a:extLst>
                    <a:ext uri="{A12FA001-AC4F-418D-AE19-62706E023703}">
                      <ahyp:hlinkClr xmlns:ahyp="http://schemas.microsoft.com/office/drawing/2018/hyperlinkcolor" val="tx"/>
                    </a:ext>
                  </a:extLst>
                </a:hlinkClick>
              </a:rPr>
              <a:t>Ke.zhou@ucl.ac.uk</a:t>
            </a:r>
            <a:r>
              <a:rPr lang="en-US" dirty="0"/>
              <a:t> </a:t>
            </a:r>
          </a:p>
          <a:p>
            <a:pPr>
              <a:lnSpc>
                <a:spcPct val="100000"/>
              </a:lnSpc>
              <a:spcAft>
                <a:spcPts val="0"/>
              </a:spcAft>
            </a:pPr>
            <a:r>
              <a:rPr lang="en-US" altLang="zh-CN" dirty="0"/>
              <a:t>University</a:t>
            </a:r>
            <a:r>
              <a:rPr lang="zh-CN" altLang="en-US" dirty="0"/>
              <a:t> </a:t>
            </a:r>
            <a:r>
              <a:rPr lang="en-US" altLang="zh-CN" dirty="0"/>
              <a:t>College</a:t>
            </a:r>
            <a:r>
              <a:rPr lang="zh-CN" altLang="en-US" dirty="0"/>
              <a:t> </a:t>
            </a:r>
            <a:r>
              <a:rPr lang="en-US" altLang="zh-CN" dirty="0"/>
              <a:t>London</a:t>
            </a:r>
            <a:r>
              <a:rPr lang="en-US" dirty="0">
                <a:latin typeface="Arial"/>
                <a:cs typeface="Arial"/>
              </a:rPr>
              <a:t> </a:t>
            </a:r>
            <a:endParaRPr lang="en-US" dirty="0"/>
          </a:p>
        </p:txBody>
      </p:sp>
      <p:sp>
        <p:nvSpPr>
          <p:cNvPr id="2" name="TextBox 1">
            <a:extLst>
              <a:ext uri="{FF2B5EF4-FFF2-40B4-BE49-F238E27FC236}">
                <a16:creationId xmlns:a16="http://schemas.microsoft.com/office/drawing/2014/main" id="{0B488C18-283B-D7C8-E14C-D01DD1511322}"/>
              </a:ext>
            </a:extLst>
          </p:cNvPr>
          <p:cNvSpPr txBox="1"/>
          <p:nvPr/>
        </p:nvSpPr>
        <p:spPr>
          <a:xfrm>
            <a:off x="6233532" y="3813717"/>
            <a:ext cx="5285368"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pic>
        <p:nvPicPr>
          <p:cNvPr id="3" name="Picture 2">
            <a:extLst>
              <a:ext uri="{FF2B5EF4-FFF2-40B4-BE49-F238E27FC236}">
                <a16:creationId xmlns:a16="http://schemas.microsoft.com/office/drawing/2014/main" id="{D57A307E-4C2C-749E-3CFF-FCF407452EB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158243" y="6168672"/>
            <a:ext cx="1708133" cy="512965"/>
          </a:xfrm>
          <a:prstGeom prst="rect">
            <a:avLst/>
          </a:prstGeom>
        </p:spPr>
      </p:pic>
      <p:pic>
        <p:nvPicPr>
          <p:cNvPr id="5" name="Picture 4">
            <a:extLst>
              <a:ext uri="{FF2B5EF4-FFF2-40B4-BE49-F238E27FC236}">
                <a16:creationId xmlns:a16="http://schemas.microsoft.com/office/drawing/2014/main" id="{0C8BF436-85F4-501B-9018-AC91616EB1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13142" y="6168671"/>
            <a:ext cx="1239665" cy="512965"/>
          </a:xfrm>
          <a:prstGeom prst="rect">
            <a:avLst/>
          </a:prstGeom>
        </p:spPr>
      </p:pic>
    </p:spTree>
    <p:extLst>
      <p:ext uri="{BB962C8B-B14F-4D97-AF65-F5344CB8AC3E}">
        <p14:creationId xmlns:p14="http://schemas.microsoft.com/office/powerpoint/2010/main" val="1419013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AEAF27-C484-F5CD-554D-4F5A91FD4B68}"/>
              </a:ext>
            </a:extLst>
          </p:cNvPr>
          <p:cNvSpPr>
            <a:spLocks noGrp="1"/>
          </p:cNvSpPr>
          <p:nvPr>
            <p:ph type="title" idx="4294967295"/>
          </p:nvPr>
        </p:nvSpPr>
        <p:spPr>
          <a:xfrm>
            <a:off x="0" y="433388"/>
            <a:ext cx="11582400" cy="604837"/>
          </a:xfrm>
        </p:spPr>
        <p:txBody>
          <a:bodyPr>
            <a:normAutofit fontScale="90000"/>
          </a:bodyPr>
          <a:lstStyle/>
          <a:p>
            <a:pPr algn="ctr"/>
            <a:r>
              <a:rPr lang="en-US" sz="3100" dirty="0"/>
              <a:t>Outputs</a:t>
            </a:r>
            <a:r>
              <a:rPr lang="en-US" dirty="0"/>
              <a:t> </a:t>
            </a:r>
          </a:p>
        </p:txBody>
      </p:sp>
      <p:pic>
        <p:nvPicPr>
          <p:cNvPr id="7" name="Picture 6" descr="A screenshot of a virtual decision room&#10;&#10;Description automatically generated">
            <a:extLst>
              <a:ext uri="{FF2B5EF4-FFF2-40B4-BE49-F238E27FC236}">
                <a16:creationId xmlns:a16="http://schemas.microsoft.com/office/drawing/2014/main" id="{E778FB45-7CE6-4997-C821-D683E492B6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3663" y="1591088"/>
            <a:ext cx="5163206" cy="3675824"/>
          </a:xfrm>
          <a:prstGeom prst="rect">
            <a:avLst/>
          </a:prstGeom>
        </p:spPr>
      </p:pic>
      <p:pic>
        <p:nvPicPr>
          <p:cNvPr id="9" name="Picture 8" descr="A white board with many sticky notes&#10;&#10;Description automatically generated">
            <a:extLst>
              <a:ext uri="{FF2B5EF4-FFF2-40B4-BE49-F238E27FC236}">
                <a16:creationId xmlns:a16="http://schemas.microsoft.com/office/drawing/2014/main" id="{92503F58-E3BE-EEC6-6B8B-30FBECA126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35133" y="1591088"/>
            <a:ext cx="3034732" cy="2276049"/>
          </a:xfrm>
          <a:prstGeom prst="rect">
            <a:avLst/>
          </a:prstGeom>
        </p:spPr>
      </p:pic>
      <p:pic>
        <p:nvPicPr>
          <p:cNvPr id="11" name="Picture 10" descr="A chart of water neutrality coverage&#10;&#10;Description automatically generated with medium confidence">
            <a:extLst>
              <a:ext uri="{FF2B5EF4-FFF2-40B4-BE49-F238E27FC236}">
                <a16:creationId xmlns:a16="http://schemas.microsoft.com/office/drawing/2014/main" id="{55AB7D05-F8CE-2774-CEEB-6D624CC7E5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7205" y="2649744"/>
            <a:ext cx="3961847" cy="2641231"/>
          </a:xfrm>
          <a:prstGeom prst="rect">
            <a:avLst/>
          </a:prstGeom>
        </p:spPr>
      </p:pic>
      <p:sp>
        <p:nvSpPr>
          <p:cNvPr id="12" name="TextBox 11">
            <a:extLst>
              <a:ext uri="{FF2B5EF4-FFF2-40B4-BE49-F238E27FC236}">
                <a16:creationId xmlns:a16="http://schemas.microsoft.com/office/drawing/2014/main" id="{5337DA7A-C275-50DE-9729-36423CF5E51D}"/>
              </a:ext>
            </a:extLst>
          </p:cNvPr>
          <p:cNvSpPr txBox="1"/>
          <p:nvPr/>
        </p:nvSpPr>
        <p:spPr>
          <a:xfrm>
            <a:off x="1264838" y="5450033"/>
            <a:ext cx="3820856" cy="369332"/>
          </a:xfrm>
          <a:prstGeom prst="rect">
            <a:avLst/>
          </a:prstGeom>
          <a:noFill/>
        </p:spPr>
        <p:txBody>
          <a:bodyPr wrap="square" rtlCol="0">
            <a:spAutoFit/>
          </a:bodyPr>
          <a:lstStyle/>
          <a:p>
            <a:r>
              <a:rPr lang="en-US" dirty="0"/>
              <a:t>Interdisciplinary elements in VDR</a:t>
            </a:r>
          </a:p>
        </p:txBody>
      </p:sp>
      <p:sp>
        <p:nvSpPr>
          <p:cNvPr id="13" name="TextBox 12">
            <a:extLst>
              <a:ext uri="{FF2B5EF4-FFF2-40B4-BE49-F238E27FC236}">
                <a16:creationId xmlns:a16="http://schemas.microsoft.com/office/drawing/2014/main" id="{2FAECF1B-D7A4-0B81-92E9-F9115A58B934}"/>
              </a:ext>
            </a:extLst>
          </p:cNvPr>
          <p:cNvSpPr txBox="1"/>
          <p:nvPr/>
        </p:nvSpPr>
        <p:spPr>
          <a:xfrm>
            <a:off x="6460417" y="5448489"/>
            <a:ext cx="5733556" cy="369332"/>
          </a:xfrm>
          <a:prstGeom prst="rect">
            <a:avLst/>
          </a:prstGeom>
          <a:noFill/>
        </p:spPr>
        <p:txBody>
          <a:bodyPr wrap="square" rtlCol="0">
            <a:spAutoFit/>
          </a:bodyPr>
          <a:lstStyle/>
          <a:p>
            <a:r>
              <a:rPr lang="en-US" dirty="0"/>
              <a:t>User meeting strategic discussions in Manchester</a:t>
            </a:r>
          </a:p>
        </p:txBody>
      </p:sp>
      <p:pic>
        <p:nvPicPr>
          <p:cNvPr id="2" name="Picture 1" descr="A diagram of water quality control&#10;&#10;Description automatically generated">
            <a:extLst>
              <a:ext uri="{FF2B5EF4-FFF2-40B4-BE49-F238E27FC236}">
                <a16:creationId xmlns:a16="http://schemas.microsoft.com/office/drawing/2014/main" id="{97086554-E8AF-8081-E28B-EFAB586AD7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19370" y="1038225"/>
            <a:ext cx="2045465" cy="1534099"/>
          </a:xfrm>
          <a:prstGeom prst="rect">
            <a:avLst/>
          </a:prstGeom>
        </p:spPr>
      </p:pic>
      <p:sp>
        <p:nvSpPr>
          <p:cNvPr id="3" name="Oval 2">
            <a:extLst>
              <a:ext uri="{FF2B5EF4-FFF2-40B4-BE49-F238E27FC236}">
                <a16:creationId xmlns:a16="http://schemas.microsoft.com/office/drawing/2014/main" id="{55A06EE1-F506-ABDB-4BFC-A0611473522D}"/>
              </a:ext>
            </a:extLst>
          </p:cNvPr>
          <p:cNvSpPr/>
          <p:nvPr/>
        </p:nvSpPr>
        <p:spPr>
          <a:xfrm>
            <a:off x="9986757" y="1038225"/>
            <a:ext cx="471487" cy="1138128"/>
          </a:xfrm>
          <a:prstGeom prst="ellipse">
            <a:avLst/>
          </a:prstGeom>
          <a:solidFill>
            <a:srgbClr val="FFFF00">
              <a:alpha val="3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E453EC05-0E29-8DBA-FA32-4E4FB4F358AD}"/>
              </a:ext>
            </a:extLst>
          </p:cNvPr>
          <p:cNvSpPr/>
          <p:nvPr/>
        </p:nvSpPr>
        <p:spPr>
          <a:xfrm>
            <a:off x="9976473" y="2253773"/>
            <a:ext cx="471487" cy="592344"/>
          </a:xfrm>
          <a:prstGeom prst="downArrow">
            <a:avLst/>
          </a:prstGeom>
          <a:solidFill>
            <a:srgbClr val="FFFF00">
              <a:alpha val="6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70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2713B-A934-05AC-2C67-26330287ADB3}"/>
              </a:ext>
            </a:extLst>
          </p:cNvPr>
          <p:cNvSpPr>
            <a:spLocks noGrp="1"/>
          </p:cNvSpPr>
          <p:nvPr>
            <p:ph type="title" idx="4294967295"/>
          </p:nvPr>
        </p:nvSpPr>
        <p:spPr>
          <a:xfrm>
            <a:off x="203160" y="317744"/>
            <a:ext cx="11582400" cy="604837"/>
          </a:xfrm>
        </p:spPr>
        <p:txBody>
          <a:bodyPr>
            <a:normAutofit/>
          </a:bodyPr>
          <a:lstStyle/>
          <a:p>
            <a:r>
              <a:rPr lang="en-US" sz="2800" dirty="0"/>
              <a:t>Engagement in Enfield case study </a:t>
            </a:r>
          </a:p>
        </p:txBody>
      </p:sp>
      <p:grpSp>
        <p:nvGrpSpPr>
          <p:cNvPr id="9" name="Group 8">
            <a:extLst>
              <a:ext uri="{FF2B5EF4-FFF2-40B4-BE49-F238E27FC236}">
                <a16:creationId xmlns:a16="http://schemas.microsoft.com/office/drawing/2014/main" id="{6DB7296A-500D-1079-7EB3-BE22F0BFBAC1}"/>
              </a:ext>
            </a:extLst>
          </p:cNvPr>
          <p:cNvGrpSpPr/>
          <p:nvPr/>
        </p:nvGrpSpPr>
        <p:grpSpPr>
          <a:xfrm>
            <a:off x="1041386" y="3532393"/>
            <a:ext cx="1717622" cy="1543887"/>
            <a:chOff x="5432403" y="659035"/>
            <a:chExt cx="3751427" cy="3377835"/>
          </a:xfrm>
        </p:grpSpPr>
        <p:grpSp>
          <p:nvGrpSpPr>
            <p:cNvPr id="17" name="Group 16">
              <a:extLst>
                <a:ext uri="{FF2B5EF4-FFF2-40B4-BE49-F238E27FC236}">
                  <a16:creationId xmlns:a16="http://schemas.microsoft.com/office/drawing/2014/main" id="{B2BDF4D3-6521-B703-EE19-FEA24D30F346}"/>
                </a:ext>
              </a:extLst>
            </p:cNvPr>
            <p:cNvGrpSpPr/>
            <p:nvPr/>
          </p:nvGrpSpPr>
          <p:grpSpPr>
            <a:xfrm>
              <a:off x="5432403" y="659035"/>
              <a:ext cx="3751427" cy="3377835"/>
              <a:chOff x="5432403" y="659035"/>
              <a:chExt cx="3751427" cy="3377835"/>
            </a:xfrm>
          </p:grpSpPr>
          <p:pic>
            <p:nvPicPr>
              <p:cNvPr id="19" name="Picture 4" descr="Diagram, schematic&#10;&#10;Description automatically generated">
                <a:extLst>
                  <a:ext uri="{FF2B5EF4-FFF2-40B4-BE49-F238E27FC236}">
                    <a16:creationId xmlns:a16="http://schemas.microsoft.com/office/drawing/2014/main" id="{E2817E4C-2647-0951-120A-8F626EC6C11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01921" y="2438837"/>
                <a:ext cx="2381909" cy="842962"/>
              </a:xfrm>
              <a:prstGeom prst="rect">
                <a:avLst/>
              </a:prstGeom>
            </p:spPr>
          </p:pic>
          <p:pic>
            <p:nvPicPr>
              <p:cNvPr id="20" name="Picture 4" descr="Diagram, schematic&#10;&#10;Description automatically generated">
                <a:extLst>
                  <a:ext uri="{FF2B5EF4-FFF2-40B4-BE49-F238E27FC236}">
                    <a16:creationId xmlns:a16="http://schemas.microsoft.com/office/drawing/2014/main" id="{C108E705-C16F-3E3F-D219-4DC5FD982E3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46558" y="659035"/>
                <a:ext cx="3563396" cy="1778116"/>
              </a:xfrm>
              <a:prstGeom prst="rect">
                <a:avLst/>
              </a:prstGeom>
            </p:spPr>
          </p:pic>
          <p:pic>
            <p:nvPicPr>
              <p:cNvPr id="21" name="Picture 4" descr="Diagram, schematic&#10;&#10;Description automatically generated">
                <a:extLst>
                  <a:ext uri="{FF2B5EF4-FFF2-40B4-BE49-F238E27FC236}">
                    <a16:creationId xmlns:a16="http://schemas.microsoft.com/office/drawing/2014/main" id="{232B58E4-7B8C-A087-79D8-441F30B8A0C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32403" y="2437153"/>
                <a:ext cx="2463110" cy="1599717"/>
              </a:xfrm>
              <a:prstGeom prst="rect">
                <a:avLst/>
              </a:prstGeom>
            </p:spPr>
          </p:pic>
        </p:grpSp>
        <p:pic>
          <p:nvPicPr>
            <p:cNvPr id="18" name="Picture 4" descr="Diagram, schematic&#10;&#10;Description automatically generated">
              <a:extLst>
                <a:ext uri="{FF2B5EF4-FFF2-40B4-BE49-F238E27FC236}">
                  <a16:creationId xmlns:a16="http://schemas.microsoft.com/office/drawing/2014/main" id="{CBD44C40-E17C-FDD0-7CED-C8D020DEB0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85069" y="3347363"/>
              <a:ext cx="2381909" cy="607396"/>
            </a:xfrm>
            <a:prstGeom prst="rect">
              <a:avLst/>
            </a:prstGeom>
          </p:spPr>
        </p:pic>
      </p:grpSp>
      <p:sp>
        <p:nvSpPr>
          <p:cNvPr id="24" name="TextBox 23">
            <a:extLst>
              <a:ext uri="{FF2B5EF4-FFF2-40B4-BE49-F238E27FC236}">
                <a16:creationId xmlns:a16="http://schemas.microsoft.com/office/drawing/2014/main" id="{6AF04006-8F0B-2CD4-06D3-DD37AE8999B7}"/>
              </a:ext>
            </a:extLst>
          </p:cNvPr>
          <p:cNvSpPr txBox="1"/>
          <p:nvPr/>
        </p:nvSpPr>
        <p:spPr>
          <a:xfrm>
            <a:off x="4309932" y="2142190"/>
            <a:ext cx="2804378" cy="646331"/>
          </a:xfrm>
          <a:prstGeom prst="rect">
            <a:avLst/>
          </a:prstGeom>
          <a:solidFill>
            <a:schemeClr val="bg1"/>
          </a:solidFill>
        </p:spPr>
        <p:txBody>
          <a:bodyPr wrap="square" rtlCol="0">
            <a:spAutoFit/>
          </a:bodyPr>
          <a:lstStyle/>
          <a:p>
            <a:r>
              <a:rPr lang="en-US" b="1" dirty="0"/>
              <a:t>A. Problem framing </a:t>
            </a:r>
          </a:p>
          <a:p>
            <a:r>
              <a:rPr lang="en-US" b="1" dirty="0"/>
              <a:t>(‘design workshop’)</a:t>
            </a:r>
          </a:p>
        </p:txBody>
      </p:sp>
      <p:sp>
        <p:nvSpPr>
          <p:cNvPr id="25" name="TextBox 24">
            <a:extLst>
              <a:ext uri="{FF2B5EF4-FFF2-40B4-BE49-F238E27FC236}">
                <a16:creationId xmlns:a16="http://schemas.microsoft.com/office/drawing/2014/main" id="{0766F744-0327-BA4D-5A21-DE4447A0DA89}"/>
              </a:ext>
            </a:extLst>
          </p:cNvPr>
          <p:cNvSpPr txBox="1"/>
          <p:nvPr/>
        </p:nvSpPr>
        <p:spPr>
          <a:xfrm>
            <a:off x="4221640" y="4043564"/>
            <a:ext cx="2950247" cy="646331"/>
          </a:xfrm>
          <a:prstGeom prst="rect">
            <a:avLst/>
          </a:prstGeom>
          <a:solidFill>
            <a:schemeClr val="bg1"/>
          </a:solidFill>
        </p:spPr>
        <p:txBody>
          <a:bodyPr wrap="square" rtlCol="0">
            <a:spAutoFit/>
          </a:bodyPr>
          <a:lstStyle/>
          <a:p>
            <a:r>
              <a:rPr lang="en-US" b="1" dirty="0"/>
              <a:t>B. Individual interviews </a:t>
            </a:r>
          </a:p>
          <a:p>
            <a:r>
              <a:rPr lang="en-US" b="1" dirty="0"/>
              <a:t>(‘connection circles’)</a:t>
            </a:r>
          </a:p>
        </p:txBody>
      </p:sp>
      <p:sp>
        <p:nvSpPr>
          <p:cNvPr id="28" name="TextBox 27">
            <a:extLst>
              <a:ext uri="{FF2B5EF4-FFF2-40B4-BE49-F238E27FC236}">
                <a16:creationId xmlns:a16="http://schemas.microsoft.com/office/drawing/2014/main" id="{5BD0AF31-B08C-DB91-9710-4EFF85B7BE37}"/>
              </a:ext>
            </a:extLst>
          </p:cNvPr>
          <p:cNvSpPr txBox="1"/>
          <p:nvPr/>
        </p:nvSpPr>
        <p:spPr>
          <a:xfrm>
            <a:off x="4169806" y="5712932"/>
            <a:ext cx="2836598" cy="923330"/>
          </a:xfrm>
          <a:prstGeom prst="rect">
            <a:avLst/>
          </a:prstGeom>
          <a:solidFill>
            <a:schemeClr val="bg1"/>
          </a:solidFill>
        </p:spPr>
        <p:txBody>
          <a:bodyPr wrap="square" rtlCol="0">
            <a:spAutoFit/>
          </a:bodyPr>
          <a:lstStyle/>
          <a:p>
            <a:r>
              <a:rPr lang="en-US" b="1" dirty="0"/>
              <a:t>C. Group workshops</a:t>
            </a:r>
          </a:p>
          <a:p>
            <a:r>
              <a:rPr lang="en-US" b="1" dirty="0"/>
              <a:t>(‘group-model-building workshops’)</a:t>
            </a:r>
          </a:p>
        </p:txBody>
      </p:sp>
      <p:pic>
        <p:nvPicPr>
          <p:cNvPr id="35" name="Picture 34" descr="A diagram of a diagram of emotions&#10;&#10;Description automatically generated">
            <a:extLst>
              <a:ext uri="{FF2B5EF4-FFF2-40B4-BE49-F238E27FC236}">
                <a16:creationId xmlns:a16="http://schemas.microsoft.com/office/drawing/2014/main" id="{FF495508-3017-B6F4-376D-AE35B4A994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014642" y="3305828"/>
            <a:ext cx="1495949" cy="1061708"/>
          </a:xfrm>
          <a:prstGeom prst="rect">
            <a:avLst/>
          </a:prstGeom>
        </p:spPr>
      </p:pic>
      <p:sp>
        <p:nvSpPr>
          <p:cNvPr id="36" name="TextBox 35">
            <a:extLst>
              <a:ext uri="{FF2B5EF4-FFF2-40B4-BE49-F238E27FC236}">
                <a16:creationId xmlns:a16="http://schemas.microsoft.com/office/drawing/2014/main" id="{DA9C77AF-A706-AB5D-2333-7560C42DA712}"/>
              </a:ext>
            </a:extLst>
          </p:cNvPr>
          <p:cNvSpPr txBox="1"/>
          <p:nvPr/>
        </p:nvSpPr>
        <p:spPr>
          <a:xfrm>
            <a:off x="10005188" y="4350349"/>
            <a:ext cx="2041850" cy="830997"/>
          </a:xfrm>
          <a:prstGeom prst="rect">
            <a:avLst/>
          </a:prstGeom>
          <a:noFill/>
        </p:spPr>
        <p:txBody>
          <a:bodyPr wrap="square" rtlCol="0">
            <a:spAutoFit/>
          </a:bodyPr>
          <a:lstStyle/>
          <a:p>
            <a:r>
              <a:rPr lang="en-US" sz="1200" b="1" dirty="0"/>
              <a:t>Emotions analysis: </a:t>
            </a:r>
          </a:p>
          <a:p>
            <a:r>
              <a:rPr lang="en-US" sz="1200" dirty="0"/>
              <a:t>The emotions  conveyed by the variables when people describe the variables </a:t>
            </a:r>
          </a:p>
        </p:txBody>
      </p:sp>
      <p:sp>
        <p:nvSpPr>
          <p:cNvPr id="37" name="TextBox 36">
            <a:extLst>
              <a:ext uri="{FF2B5EF4-FFF2-40B4-BE49-F238E27FC236}">
                <a16:creationId xmlns:a16="http://schemas.microsoft.com/office/drawing/2014/main" id="{070A7E61-71D2-48C4-6A49-7EA1B6AE3F0D}"/>
              </a:ext>
            </a:extLst>
          </p:cNvPr>
          <p:cNvSpPr txBox="1"/>
          <p:nvPr/>
        </p:nvSpPr>
        <p:spPr>
          <a:xfrm>
            <a:off x="7495378" y="4393707"/>
            <a:ext cx="2326248" cy="830997"/>
          </a:xfrm>
          <a:prstGeom prst="rect">
            <a:avLst/>
          </a:prstGeom>
          <a:noFill/>
        </p:spPr>
        <p:txBody>
          <a:bodyPr wrap="square" rtlCol="0">
            <a:spAutoFit/>
          </a:bodyPr>
          <a:lstStyle/>
          <a:p>
            <a:r>
              <a:rPr lang="en-US" sz="1200" b="1" dirty="0"/>
              <a:t>Mapping of systems maps:</a:t>
            </a:r>
          </a:p>
          <a:p>
            <a:r>
              <a:rPr lang="en-US" sz="1200" dirty="0"/>
              <a:t>The connections between variables by extracting the causal links </a:t>
            </a:r>
          </a:p>
        </p:txBody>
      </p:sp>
      <p:sp>
        <p:nvSpPr>
          <p:cNvPr id="41" name="TextBox 40">
            <a:extLst>
              <a:ext uri="{FF2B5EF4-FFF2-40B4-BE49-F238E27FC236}">
                <a16:creationId xmlns:a16="http://schemas.microsoft.com/office/drawing/2014/main" id="{5A28EA4C-E7C0-B67E-39E3-86B92D598538}"/>
              </a:ext>
            </a:extLst>
          </p:cNvPr>
          <p:cNvSpPr txBox="1"/>
          <p:nvPr/>
        </p:nvSpPr>
        <p:spPr>
          <a:xfrm>
            <a:off x="4491884" y="1276062"/>
            <a:ext cx="3050382" cy="369332"/>
          </a:xfrm>
          <a:prstGeom prst="rect">
            <a:avLst/>
          </a:prstGeom>
          <a:noFill/>
        </p:spPr>
        <p:txBody>
          <a:bodyPr wrap="square" rtlCol="0">
            <a:spAutoFit/>
          </a:bodyPr>
          <a:lstStyle/>
          <a:p>
            <a:r>
              <a:rPr lang="en-US" b="1" dirty="0">
                <a:solidFill>
                  <a:srgbClr val="00B050"/>
                </a:solidFill>
              </a:rPr>
              <a:t>Research process</a:t>
            </a:r>
          </a:p>
        </p:txBody>
      </p:sp>
      <p:sp>
        <p:nvSpPr>
          <p:cNvPr id="42" name="TextBox 41">
            <a:extLst>
              <a:ext uri="{FF2B5EF4-FFF2-40B4-BE49-F238E27FC236}">
                <a16:creationId xmlns:a16="http://schemas.microsoft.com/office/drawing/2014/main" id="{F5AD8601-47DC-2AFE-DB64-9C177C3B2B93}"/>
              </a:ext>
            </a:extLst>
          </p:cNvPr>
          <p:cNvSpPr txBox="1"/>
          <p:nvPr/>
        </p:nvSpPr>
        <p:spPr>
          <a:xfrm>
            <a:off x="8356251" y="1178833"/>
            <a:ext cx="3050382" cy="369332"/>
          </a:xfrm>
          <a:prstGeom prst="rect">
            <a:avLst/>
          </a:prstGeom>
          <a:noFill/>
        </p:spPr>
        <p:txBody>
          <a:bodyPr wrap="square" rtlCol="0">
            <a:spAutoFit/>
          </a:bodyPr>
          <a:lstStyle/>
          <a:p>
            <a:r>
              <a:rPr lang="en-US" b="1" i="1" dirty="0">
                <a:solidFill>
                  <a:srgbClr val="00B050"/>
                </a:solidFill>
              </a:rPr>
              <a:t>Researchers’ input</a:t>
            </a:r>
          </a:p>
        </p:txBody>
      </p:sp>
      <p:sp>
        <p:nvSpPr>
          <p:cNvPr id="43" name="TextBox 42">
            <a:extLst>
              <a:ext uri="{FF2B5EF4-FFF2-40B4-BE49-F238E27FC236}">
                <a16:creationId xmlns:a16="http://schemas.microsoft.com/office/drawing/2014/main" id="{01C12649-DD24-14DE-DF41-6B515453753C}"/>
              </a:ext>
            </a:extLst>
          </p:cNvPr>
          <p:cNvSpPr txBox="1"/>
          <p:nvPr/>
        </p:nvSpPr>
        <p:spPr>
          <a:xfrm>
            <a:off x="682956" y="1276062"/>
            <a:ext cx="2367440" cy="369332"/>
          </a:xfrm>
          <a:prstGeom prst="rect">
            <a:avLst/>
          </a:prstGeom>
          <a:noFill/>
        </p:spPr>
        <p:txBody>
          <a:bodyPr wrap="square" rtlCol="0">
            <a:spAutoFit/>
          </a:bodyPr>
          <a:lstStyle/>
          <a:p>
            <a:r>
              <a:rPr lang="en-US" b="1" i="1" dirty="0">
                <a:solidFill>
                  <a:srgbClr val="00B050"/>
                </a:solidFill>
              </a:rPr>
              <a:t>Stakeholders’ input</a:t>
            </a:r>
          </a:p>
        </p:txBody>
      </p:sp>
      <p:pic>
        <p:nvPicPr>
          <p:cNvPr id="46" name="Picture 45">
            <a:extLst>
              <a:ext uri="{FF2B5EF4-FFF2-40B4-BE49-F238E27FC236}">
                <a16:creationId xmlns:a16="http://schemas.microsoft.com/office/drawing/2014/main" id="{299B9068-CC66-F5D3-CF9F-62E91D763B9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33405" y="3329658"/>
            <a:ext cx="1234218" cy="942583"/>
          </a:xfrm>
          <a:prstGeom prst="rect">
            <a:avLst/>
          </a:prstGeom>
        </p:spPr>
      </p:pic>
      <p:sp>
        <p:nvSpPr>
          <p:cNvPr id="54" name="Oval 53">
            <a:extLst>
              <a:ext uri="{FF2B5EF4-FFF2-40B4-BE49-F238E27FC236}">
                <a16:creationId xmlns:a16="http://schemas.microsoft.com/office/drawing/2014/main" id="{72B18556-45CF-2DD0-3678-D4BF8AF1958B}"/>
              </a:ext>
            </a:extLst>
          </p:cNvPr>
          <p:cNvSpPr/>
          <p:nvPr/>
        </p:nvSpPr>
        <p:spPr>
          <a:xfrm>
            <a:off x="9046133" y="5862468"/>
            <a:ext cx="411144" cy="377721"/>
          </a:xfrm>
          <a:prstGeom prst="ellipse">
            <a:avLst/>
          </a:prstGeom>
          <a:solidFill>
            <a:srgbClr val="00FA00">
              <a:alpha val="4787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Content Placeholder 4" descr="A blue rectangular sign with white text&#10;&#10;Description automatically generated">
            <a:extLst>
              <a:ext uri="{FF2B5EF4-FFF2-40B4-BE49-F238E27FC236}">
                <a16:creationId xmlns:a16="http://schemas.microsoft.com/office/drawing/2014/main" id="{A7ABCD2E-0FF7-CFF8-EB46-0CEE31D074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570877" y="5808572"/>
            <a:ext cx="1819098" cy="644130"/>
          </a:xfrm>
          <a:prstGeom prst="rect">
            <a:avLst/>
          </a:prstGeom>
        </p:spPr>
      </p:pic>
      <p:pic>
        <p:nvPicPr>
          <p:cNvPr id="52" name="Picture 51" descr="A cover of a book&#10;&#10;Description automatically generated">
            <a:extLst>
              <a:ext uri="{FF2B5EF4-FFF2-40B4-BE49-F238E27FC236}">
                <a16:creationId xmlns:a16="http://schemas.microsoft.com/office/drawing/2014/main" id="{5A7F3427-BB5B-1C8D-AE20-135937C64F5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72245" y="5478131"/>
            <a:ext cx="729447" cy="1015210"/>
          </a:xfrm>
          <a:prstGeom prst="rect">
            <a:avLst/>
          </a:prstGeom>
        </p:spPr>
      </p:pic>
      <p:sp>
        <p:nvSpPr>
          <p:cNvPr id="53" name="TextBox 52">
            <a:extLst>
              <a:ext uri="{FF2B5EF4-FFF2-40B4-BE49-F238E27FC236}">
                <a16:creationId xmlns:a16="http://schemas.microsoft.com/office/drawing/2014/main" id="{92275095-F4A8-BE9A-9D3F-0304E06B816E}"/>
              </a:ext>
            </a:extLst>
          </p:cNvPr>
          <p:cNvSpPr txBox="1"/>
          <p:nvPr/>
        </p:nvSpPr>
        <p:spPr>
          <a:xfrm>
            <a:off x="7547954" y="6511764"/>
            <a:ext cx="3451201" cy="276999"/>
          </a:xfrm>
          <a:prstGeom prst="rect">
            <a:avLst/>
          </a:prstGeom>
          <a:noFill/>
        </p:spPr>
        <p:txBody>
          <a:bodyPr wrap="square" rtlCol="0">
            <a:spAutoFit/>
          </a:bodyPr>
          <a:lstStyle/>
          <a:p>
            <a:r>
              <a:rPr lang="en-US" sz="1200" b="1" dirty="0"/>
              <a:t>Listing initial </a:t>
            </a:r>
            <a:r>
              <a:rPr lang="en-US" sz="1200" b="1" dirty="0" err="1"/>
              <a:t>organisational</a:t>
            </a:r>
            <a:r>
              <a:rPr lang="en-US" sz="1200" b="1" dirty="0"/>
              <a:t> priorities  </a:t>
            </a:r>
          </a:p>
        </p:txBody>
      </p:sp>
      <p:pic>
        <p:nvPicPr>
          <p:cNvPr id="55" name="Picture 54" descr="A diagram of a diagram&#10;&#10;Description automatically generated with medium confidence">
            <a:extLst>
              <a:ext uri="{FF2B5EF4-FFF2-40B4-BE49-F238E27FC236}">
                <a16:creationId xmlns:a16="http://schemas.microsoft.com/office/drawing/2014/main" id="{32463C9E-0A0E-EA45-00CB-B7EE1168A63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10635929" y="5647243"/>
            <a:ext cx="1365970" cy="1120095"/>
          </a:xfrm>
          <a:prstGeom prst="rect">
            <a:avLst/>
          </a:prstGeom>
          <a:noFill/>
          <a:ln>
            <a:noFill/>
          </a:ln>
        </p:spPr>
      </p:pic>
      <p:pic>
        <p:nvPicPr>
          <p:cNvPr id="91" name="Picture 90" descr="A picture containing diagram&#10;&#10;Description automatically generated">
            <a:extLst>
              <a:ext uri="{FF2B5EF4-FFF2-40B4-BE49-F238E27FC236}">
                <a16:creationId xmlns:a16="http://schemas.microsoft.com/office/drawing/2014/main" id="{5CE9FDB9-FB77-7DBE-119C-C94A111E0DE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8257" y="2196155"/>
            <a:ext cx="1867724" cy="1038761"/>
          </a:xfrm>
          <a:prstGeom prst="rect">
            <a:avLst/>
          </a:prstGeom>
        </p:spPr>
      </p:pic>
      <p:pic>
        <p:nvPicPr>
          <p:cNvPr id="8" name="Picture 7">
            <a:extLst>
              <a:ext uri="{FF2B5EF4-FFF2-40B4-BE49-F238E27FC236}">
                <a16:creationId xmlns:a16="http://schemas.microsoft.com/office/drawing/2014/main" id="{4F4A6836-39D7-C6F5-5985-E35276B77FF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48438" y="1866189"/>
            <a:ext cx="1867724" cy="1145125"/>
          </a:xfrm>
          <a:prstGeom prst="rect">
            <a:avLst/>
          </a:prstGeom>
        </p:spPr>
      </p:pic>
      <p:pic>
        <p:nvPicPr>
          <p:cNvPr id="92" name="Picture 91">
            <a:extLst>
              <a:ext uri="{FF2B5EF4-FFF2-40B4-BE49-F238E27FC236}">
                <a16:creationId xmlns:a16="http://schemas.microsoft.com/office/drawing/2014/main" id="{7D184CE6-F805-D5AB-A9A2-79A0AD5FFDC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74412" y="5344302"/>
            <a:ext cx="2089717" cy="1522280"/>
          </a:xfrm>
          <a:prstGeom prst="rect">
            <a:avLst/>
          </a:prstGeom>
        </p:spPr>
      </p:pic>
      <p:pic>
        <p:nvPicPr>
          <p:cNvPr id="100" name="Picture 99">
            <a:extLst>
              <a:ext uri="{FF2B5EF4-FFF2-40B4-BE49-F238E27FC236}">
                <a16:creationId xmlns:a16="http://schemas.microsoft.com/office/drawing/2014/main" id="{0468F4C7-5D18-1A56-F7F5-786F5E23791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88584" y="1877390"/>
            <a:ext cx="2247297" cy="1108645"/>
          </a:xfrm>
          <a:prstGeom prst="rect">
            <a:avLst/>
          </a:prstGeom>
        </p:spPr>
      </p:pic>
      <p:sp>
        <p:nvSpPr>
          <p:cNvPr id="118" name="Rectangle 117">
            <a:extLst>
              <a:ext uri="{FF2B5EF4-FFF2-40B4-BE49-F238E27FC236}">
                <a16:creationId xmlns:a16="http://schemas.microsoft.com/office/drawing/2014/main" id="{85D9B872-0542-0767-9743-374F02D8AE39}"/>
              </a:ext>
            </a:extLst>
          </p:cNvPr>
          <p:cNvSpPr/>
          <p:nvPr/>
        </p:nvSpPr>
        <p:spPr>
          <a:xfrm>
            <a:off x="183869" y="5209955"/>
            <a:ext cx="3394075" cy="1619978"/>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70D5B848-2E61-8E6C-43DC-0867863BD6B4}"/>
              </a:ext>
            </a:extLst>
          </p:cNvPr>
          <p:cNvGrpSpPr/>
          <p:nvPr/>
        </p:nvGrpSpPr>
        <p:grpSpPr>
          <a:xfrm>
            <a:off x="189990" y="3535117"/>
            <a:ext cx="3394075" cy="1619978"/>
            <a:chOff x="189990" y="3535117"/>
            <a:chExt cx="3394075" cy="1619978"/>
          </a:xfrm>
        </p:grpSpPr>
        <p:sp>
          <p:nvSpPr>
            <p:cNvPr id="117" name="Rectangle 116">
              <a:extLst>
                <a:ext uri="{FF2B5EF4-FFF2-40B4-BE49-F238E27FC236}">
                  <a16:creationId xmlns:a16="http://schemas.microsoft.com/office/drawing/2014/main" id="{62D5FF68-B455-1D69-013E-4D3F36F21AC9}"/>
                </a:ext>
              </a:extLst>
            </p:cNvPr>
            <p:cNvSpPr/>
            <p:nvPr/>
          </p:nvSpPr>
          <p:spPr>
            <a:xfrm>
              <a:off x="189990" y="3535117"/>
              <a:ext cx="3394075" cy="1619978"/>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B67EB3D-8778-D223-A044-BE0C1F74CFFB}"/>
                </a:ext>
              </a:extLst>
            </p:cNvPr>
            <p:cNvSpPr/>
            <p:nvPr/>
          </p:nvSpPr>
          <p:spPr>
            <a:xfrm>
              <a:off x="1681594" y="4190714"/>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grpSp>
      <p:grpSp>
        <p:nvGrpSpPr>
          <p:cNvPr id="131" name="Group 130">
            <a:extLst>
              <a:ext uri="{FF2B5EF4-FFF2-40B4-BE49-F238E27FC236}">
                <a16:creationId xmlns:a16="http://schemas.microsoft.com/office/drawing/2014/main" id="{E3078422-4F7F-3A7E-6675-D795D7E1255E}"/>
              </a:ext>
            </a:extLst>
          </p:cNvPr>
          <p:cNvGrpSpPr/>
          <p:nvPr/>
        </p:nvGrpSpPr>
        <p:grpSpPr>
          <a:xfrm>
            <a:off x="203160" y="1796065"/>
            <a:ext cx="3394075" cy="1619978"/>
            <a:chOff x="203160" y="1796065"/>
            <a:chExt cx="3394075" cy="1619978"/>
          </a:xfrm>
        </p:grpSpPr>
        <p:sp>
          <p:nvSpPr>
            <p:cNvPr id="116" name="Rectangle 115">
              <a:extLst>
                <a:ext uri="{FF2B5EF4-FFF2-40B4-BE49-F238E27FC236}">
                  <a16:creationId xmlns:a16="http://schemas.microsoft.com/office/drawing/2014/main" id="{6A2FDC77-E690-3ACB-BFFA-0DF41C9B0530}"/>
                </a:ext>
              </a:extLst>
            </p:cNvPr>
            <p:cNvSpPr/>
            <p:nvPr/>
          </p:nvSpPr>
          <p:spPr>
            <a:xfrm>
              <a:off x="203160" y="1796065"/>
              <a:ext cx="3394075" cy="1619978"/>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349BD27-E83D-AB12-D5A5-43D7323F03C9}"/>
                </a:ext>
              </a:extLst>
            </p:cNvPr>
            <p:cNvSpPr/>
            <p:nvPr/>
          </p:nvSpPr>
          <p:spPr>
            <a:xfrm>
              <a:off x="1675334" y="2466829"/>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grpSp>
      <p:sp>
        <p:nvSpPr>
          <p:cNvPr id="93" name="Oval 92">
            <a:extLst>
              <a:ext uri="{FF2B5EF4-FFF2-40B4-BE49-F238E27FC236}">
                <a16:creationId xmlns:a16="http://schemas.microsoft.com/office/drawing/2014/main" id="{97496C37-518C-A3F3-CC1C-540A8BA75370}"/>
              </a:ext>
            </a:extLst>
          </p:cNvPr>
          <p:cNvSpPr/>
          <p:nvPr/>
        </p:nvSpPr>
        <p:spPr>
          <a:xfrm>
            <a:off x="1736474" y="5808572"/>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p>
        </p:txBody>
      </p:sp>
      <p:grpSp>
        <p:nvGrpSpPr>
          <p:cNvPr id="132" name="Group 131">
            <a:extLst>
              <a:ext uri="{FF2B5EF4-FFF2-40B4-BE49-F238E27FC236}">
                <a16:creationId xmlns:a16="http://schemas.microsoft.com/office/drawing/2014/main" id="{AF74CF8D-A4AF-7EE3-5EE5-B0E9AA2EC516}"/>
              </a:ext>
            </a:extLst>
          </p:cNvPr>
          <p:cNvGrpSpPr/>
          <p:nvPr/>
        </p:nvGrpSpPr>
        <p:grpSpPr>
          <a:xfrm>
            <a:off x="8091106" y="1833428"/>
            <a:ext cx="2522021" cy="1247985"/>
            <a:chOff x="8091106" y="1833428"/>
            <a:chExt cx="2522021" cy="1247985"/>
          </a:xfrm>
        </p:grpSpPr>
        <p:sp>
          <p:nvSpPr>
            <p:cNvPr id="119" name="Rectangle 118">
              <a:extLst>
                <a:ext uri="{FF2B5EF4-FFF2-40B4-BE49-F238E27FC236}">
                  <a16:creationId xmlns:a16="http://schemas.microsoft.com/office/drawing/2014/main" id="{81D922C3-D3FC-87C3-D367-6A092A33508B}"/>
                </a:ext>
              </a:extLst>
            </p:cNvPr>
            <p:cNvSpPr/>
            <p:nvPr/>
          </p:nvSpPr>
          <p:spPr>
            <a:xfrm>
              <a:off x="8091106" y="1833428"/>
              <a:ext cx="2522021" cy="1247985"/>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9E6343D1-4F78-FDFC-A2BA-1B197F5ED5C7}"/>
                </a:ext>
              </a:extLst>
            </p:cNvPr>
            <p:cNvSpPr/>
            <p:nvPr/>
          </p:nvSpPr>
          <p:spPr>
            <a:xfrm>
              <a:off x="9248709" y="2316218"/>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grpSp>
      <p:grpSp>
        <p:nvGrpSpPr>
          <p:cNvPr id="134" name="Group 133">
            <a:extLst>
              <a:ext uri="{FF2B5EF4-FFF2-40B4-BE49-F238E27FC236}">
                <a16:creationId xmlns:a16="http://schemas.microsoft.com/office/drawing/2014/main" id="{696FBB84-3593-0A43-0E14-0DEA7E8D4180}"/>
              </a:ext>
            </a:extLst>
          </p:cNvPr>
          <p:cNvGrpSpPr/>
          <p:nvPr/>
        </p:nvGrpSpPr>
        <p:grpSpPr>
          <a:xfrm>
            <a:off x="7340714" y="3212838"/>
            <a:ext cx="2326248" cy="1975887"/>
            <a:chOff x="7340714" y="3212838"/>
            <a:chExt cx="2326248" cy="1975887"/>
          </a:xfrm>
        </p:grpSpPr>
        <p:sp>
          <p:nvSpPr>
            <p:cNvPr id="120" name="Rectangle 119">
              <a:extLst>
                <a:ext uri="{FF2B5EF4-FFF2-40B4-BE49-F238E27FC236}">
                  <a16:creationId xmlns:a16="http://schemas.microsoft.com/office/drawing/2014/main" id="{ADA6F84B-A58C-D310-1DDB-55412A256309}"/>
                </a:ext>
              </a:extLst>
            </p:cNvPr>
            <p:cNvSpPr/>
            <p:nvPr/>
          </p:nvSpPr>
          <p:spPr>
            <a:xfrm>
              <a:off x="7340714" y="3212838"/>
              <a:ext cx="2326248" cy="1975887"/>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6F5D8500-F719-2C63-9CBE-91D93061509D}"/>
                </a:ext>
              </a:extLst>
            </p:cNvPr>
            <p:cNvSpPr/>
            <p:nvPr/>
          </p:nvSpPr>
          <p:spPr>
            <a:xfrm>
              <a:off x="8298266" y="3785432"/>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p>
          </p:txBody>
        </p:sp>
      </p:grpSp>
      <p:grpSp>
        <p:nvGrpSpPr>
          <p:cNvPr id="135" name="Group 134">
            <a:extLst>
              <a:ext uri="{FF2B5EF4-FFF2-40B4-BE49-F238E27FC236}">
                <a16:creationId xmlns:a16="http://schemas.microsoft.com/office/drawing/2014/main" id="{033ACB03-6187-1B95-10BB-323A56969AAF}"/>
              </a:ext>
            </a:extLst>
          </p:cNvPr>
          <p:cNvGrpSpPr/>
          <p:nvPr/>
        </p:nvGrpSpPr>
        <p:grpSpPr>
          <a:xfrm>
            <a:off x="9889603" y="3212838"/>
            <a:ext cx="2112407" cy="1975887"/>
            <a:chOff x="9889603" y="3212838"/>
            <a:chExt cx="2112407" cy="1975887"/>
          </a:xfrm>
        </p:grpSpPr>
        <p:sp>
          <p:nvSpPr>
            <p:cNvPr id="121" name="Rectangle 120">
              <a:extLst>
                <a:ext uri="{FF2B5EF4-FFF2-40B4-BE49-F238E27FC236}">
                  <a16:creationId xmlns:a16="http://schemas.microsoft.com/office/drawing/2014/main" id="{131F7748-AE1B-6DC7-8887-DF25CEF9E46D}"/>
                </a:ext>
              </a:extLst>
            </p:cNvPr>
            <p:cNvSpPr/>
            <p:nvPr/>
          </p:nvSpPr>
          <p:spPr>
            <a:xfrm>
              <a:off x="9889603" y="3212838"/>
              <a:ext cx="2112407" cy="1975887"/>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81C83F6-4469-A455-402C-FCB82CFAA89D}"/>
                </a:ext>
              </a:extLst>
            </p:cNvPr>
            <p:cNvSpPr/>
            <p:nvPr/>
          </p:nvSpPr>
          <p:spPr>
            <a:xfrm>
              <a:off x="10614969" y="3786038"/>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a:t>
              </a:r>
            </a:p>
          </p:txBody>
        </p:sp>
      </p:grpSp>
      <p:sp>
        <p:nvSpPr>
          <p:cNvPr id="125" name="Rectangle 124">
            <a:extLst>
              <a:ext uri="{FF2B5EF4-FFF2-40B4-BE49-F238E27FC236}">
                <a16:creationId xmlns:a16="http://schemas.microsoft.com/office/drawing/2014/main" id="{E77D03E8-B285-366F-9301-2D3CA3709B08}"/>
              </a:ext>
            </a:extLst>
          </p:cNvPr>
          <p:cNvSpPr/>
          <p:nvPr/>
        </p:nvSpPr>
        <p:spPr>
          <a:xfrm>
            <a:off x="7340714" y="5409752"/>
            <a:ext cx="4695533" cy="1397958"/>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7CDCCD21-B923-B366-CC0D-44B753BE4DC9}"/>
              </a:ext>
            </a:extLst>
          </p:cNvPr>
          <p:cNvSpPr/>
          <p:nvPr/>
        </p:nvSpPr>
        <p:spPr>
          <a:xfrm>
            <a:off x="9352314" y="5737195"/>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a:t>
            </a:r>
          </a:p>
        </p:txBody>
      </p:sp>
      <p:sp>
        <p:nvSpPr>
          <p:cNvPr id="127" name="Freeform 126">
            <a:extLst>
              <a:ext uri="{FF2B5EF4-FFF2-40B4-BE49-F238E27FC236}">
                <a16:creationId xmlns:a16="http://schemas.microsoft.com/office/drawing/2014/main" id="{72F3DE75-7DBF-633F-E161-315C483D7DFC}"/>
              </a:ext>
            </a:extLst>
          </p:cNvPr>
          <p:cNvSpPr/>
          <p:nvPr/>
        </p:nvSpPr>
        <p:spPr>
          <a:xfrm>
            <a:off x="1965960" y="2382545"/>
            <a:ext cx="9028892" cy="3778058"/>
          </a:xfrm>
          <a:custGeom>
            <a:avLst/>
            <a:gdLst>
              <a:gd name="connsiteX0" fmla="*/ 139324 w 9156786"/>
              <a:gd name="connsiteY0" fmla="*/ 257786 h 3847227"/>
              <a:gd name="connsiteX1" fmla="*/ 7534534 w 9156786"/>
              <a:gd name="connsiteY1" fmla="*/ 143486 h 3847227"/>
              <a:gd name="connsiteX2" fmla="*/ 2164 w 9156786"/>
              <a:gd name="connsiteY2" fmla="*/ 1983716 h 3847227"/>
              <a:gd name="connsiteX3" fmla="*/ 6780154 w 9156786"/>
              <a:gd name="connsiteY3" fmla="*/ 1697966 h 3847227"/>
              <a:gd name="connsiteX4" fmla="*/ 9100444 w 9156786"/>
              <a:gd name="connsiteY4" fmla="*/ 1857986 h 3847227"/>
              <a:gd name="connsiteX5" fmla="*/ 7683124 w 9156786"/>
              <a:gd name="connsiteY5" fmla="*/ 3698216 h 3847227"/>
              <a:gd name="connsiteX6" fmla="*/ 13594 w 9156786"/>
              <a:gd name="connsiteY6" fmla="*/ 3686786 h 384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6786" h="3847227">
                <a:moveTo>
                  <a:pt x="139324" y="257786"/>
                </a:moveTo>
                <a:cubicBezTo>
                  <a:pt x="3848359" y="56808"/>
                  <a:pt x="7557394" y="-144169"/>
                  <a:pt x="7534534" y="143486"/>
                </a:cubicBezTo>
                <a:cubicBezTo>
                  <a:pt x="7511674" y="431141"/>
                  <a:pt x="127894" y="1724636"/>
                  <a:pt x="2164" y="1983716"/>
                </a:cubicBezTo>
                <a:cubicBezTo>
                  <a:pt x="-123566" y="2242796"/>
                  <a:pt x="5263774" y="1718921"/>
                  <a:pt x="6780154" y="1697966"/>
                </a:cubicBezTo>
                <a:cubicBezTo>
                  <a:pt x="8296534" y="1677011"/>
                  <a:pt x="8949949" y="1524611"/>
                  <a:pt x="9100444" y="1857986"/>
                </a:cubicBezTo>
                <a:cubicBezTo>
                  <a:pt x="9250939" y="2191361"/>
                  <a:pt x="9197599" y="3393416"/>
                  <a:pt x="7683124" y="3698216"/>
                </a:cubicBezTo>
                <a:cubicBezTo>
                  <a:pt x="6168649" y="4003016"/>
                  <a:pt x="1324234" y="3757271"/>
                  <a:pt x="13594" y="3686786"/>
                </a:cubicBezTo>
              </a:path>
            </a:pathLst>
          </a:custGeom>
          <a:noFill/>
          <a:ln w="34925" cap="rnd" cmpd="sng">
            <a:solidFill>
              <a:schemeClr val="bg1">
                <a:lumMod val="85000"/>
                <a:alpha val="93000"/>
              </a:schemeClr>
            </a:solidFill>
            <a:headEnd type="oval"/>
            <a:tailEnd type="triangle" w="lg" len="med"/>
            <a:extLst>
              <a:ext uri="{C807C97D-BFC1-408E-A445-0C87EB9F89A2}">
                <ask:lineSketchStyleProps xmlns:ask="http://schemas.microsoft.com/office/drawing/2018/sketchyshapes" sd="1219033472">
                  <a:custGeom>
                    <a:avLst/>
                    <a:gdLst>
                      <a:gd name="connsiteX0" fmla="*/ 139324 w 9156786"/>
                      <a:gd name="connsiteY0" fmla="*/ 257786 h 3847227"/>
                      <a:gd name="connsiteX1" fmla="*/ 7534534 w 9156786"/>
                      <a:gd name="connsiteY1" fmla="*/ 143486 h 3847227"/>
                      <a:gd name="connsiteX2" fmla="*/ 2164 w 9156786"/>
                      <a:gd name="connsiteY2" fmla="*/ 1983716 h 3847227"/>
                      <a:gd name="connsiteX3" fmla="*/ 6780154 w 9156786"/>
                      <a:gd name="connsiteY3" fmla="*/ 1697966 h 3847227"/>
                      <a:gd name="connsiteX4" fmla="*/ 9100444 w 9156786"/>
                      <a:gd name="connsiteY4" fmla="*/ 1857986 h 3847227"/>
                      <a:gd name="connsiteX5" fmla="*/ 7683124 w 9156786"/>
                      <a:gd name="connsiteY5" fmla="*/ 3698216 h 3847227"/>
                      <a:gd name="connsiteX6" fmla="*/ 13594 w 9156786"/>
                      <a:gd name="connsiteY6" fmla="*/ 3686786 h 384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6786" h="3847227" extrusionOk="0">
                        <a:moveTo>
                          <a:pt x="139324" y="257786"/>
                        </a:moveTo>
                        <a:cubicBezTo>
                          <a:pt x="3814257" y="35773"/>
                          <a:pt x="7489951" y="-118857"/>
                          <a:pt x="7534534" y="143486"/>
                        </a:cubicBezTo>
                        <a:cubicBezTo>
                          <a:pt x="7578927" y="445299"/>
                          <a:pt x="86560" y="1725950"/>
                          <a:pt x="2164" y="1983716"/>
                        </a:cubicBezTo>
                        <a:cubicBezTo>
                          <a:pt x="-390929" y="2503891"/>
                          <a:pt x="5247180" y="1810642"/>
                          <a:pt x="6780154" y="1697966"/>
                        </a:cubicBezTo>
                        <a:cubicBezTo>
                          <a:pt x="8216904" y="1633443"/>
                          <a:pt x="9002391" y="1549668"/>
                          <a:pt x="9100444" y="1857986"/>
                        </a:cubicBezTo>
                        <a:cubicBezTo>
                          <a:pt x="9440685" y="2213870"/>
                          <a:pt x="9322385" y="3136608"/>
                          <a:pt x="7683124" y="3698216"/>
                        </a:cubicBezTo>
                        <a:cubicBezTo>
                          <a:pt x="5942933" y="3968451"/>
                          <a:pt x="1164730" y="3907443"/>
                          <a:pt x="13594" y="3686786"/>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129" name="Down Arrow 128">
            <a:extLst>
              <a:ext uri="{FF2B5EF4-FFF2-40B4-BE49-F238E27FC236}">
                <a16:creationId xmlns:a16="http://schemas.microsoft.com/office/drawing/2014/main" id="{D904EBB5-4722-D736-E613-A65F3AAFA787}"/>
              </a:ext>
            </a:extLst>
          </p:cNvPr>
          <p:cNvSpPr/>
          <p:nvPr/>
        </p:nvSpPr>
        <p:spPr>
          <a:xfrm>
            <a:off x="5124080" y="2914470"/>
            <a:ext cx="720090" cy="100314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Down Arrow 129">
            <a:extLst>
              <a:ext uri="{FF2B5EF4-FFF2-40B4-BE49-F238E27FC236}">
                <a16:creationId xmlns:a16="http://schemas.microsoft.com/office/drawing/2014/main" id="{F0BC7F16-BB56-5495-DFA7-EC60377F50E5}"/>
              </a:ext>
            </a:extLst>
          </p:cNvPr>
          <p:cNvSpPr/>
          <p:nvPr/>
        </p:nvSpPr>
        <p:spPr>
          <a:xfrm>
            <a:off x="5115834" y="4724140"/>
            <a:ext cx="720090" cy="100314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map of the river basin&#10;&#10;Description automatically generated">
            <a:extLst>
              <a:ext uri="{FF2B5EF4-FFF2-40B4-BE49-F238E27FC236}">
                <a16:creationId xmlns:a16="http://schemas.microsoft.com/office/drawing/2014/main" id="{1AA3C735-B2EF-E674-E5C5-FF6974D83064}"/>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flipH="1">
            <a:off x="9909605" y="203321"/>
            <a:ext cx="880260" cy="666872"/>
          </a:xfrm>
          <a:prstGeom prst="rect">
            <a:avLst/>
          </a:prstGeom>
          <a:ln w="28575">
            <a:noFill/>
          </a:ln>
        </p:spPr>
      </p:pic>
      <p:pic>
        <p:nvPicPr>
          <p:cNvPr id="4" name="Picture 3">
            <a:extLst>
              <a:ext uri="{FF2B5EF4-FFF2-40B4-BE49-F238E27FC236}">
                <a16:creationId xmlns:a16="http://schemas.microsoft.com/office/drawing/2014/main" id="{E13406F1-9647-FA4D-C27A-F8409646CD90}"/>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flipH="1">
            <a:off x="10887379" y="215675"/>
            <a:ext cx="880259" cy="622622"/>
          </a:xfrm>
          <a:prstGeom prst="rect">
            <a:avLst/>
          </a:prstGeom>
          <a:ln w="38100">
            <a:solidFill>
              <a:schemeClr val="tx1"/>
            </a:solidFill>
          </a:ln>
        </p:spPr>
      </p:pic>
    </p:spTree>
    <p:extLst>
      <p:ext uri="{BB962C8B-B14F-4D97-AF65-F5344CB8AC3E}">
        <p14:creationId xmlns:p14="http://schemas.microsoft.com/office/powerpoint/2010/main" val="13382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7" presetClass="emph" presetSubtype="2" fill="hold" nodeType="clickEffect">
                                  <p:stCondLst>
                                    <p:cond delay="0"/>
                                  </p:stCondLst>
                                  <p:childTnLst>
                                    <p:animClr clrSpc="rgb" dir="cw">
                                      <p:cBhvr>
                                        <p:cTn id="64" dur="3000" fill="hold"/>
                                        <p:tgtEl>
                                          <p:spTgt spid="127"/>
                                        </p:tgtEl>
                                        <p:attrNameLst>
                                          <p:attrName>stroke.color</p:attrName>
                                        </p:attrNameLst>
                                      </p:cBhvr>
                                      <p:to>
                                        <a:srgbClr val="00FA00"/>
                                      </p:to>
                                    </p:animClr>
                                    <p:set>
                                      <p:cBhvr>
                                        <p:cTn id="65" dur="3000" fill="hold"/>
                                        <p:tgtEl>
                                          <p:spTgt spid="12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animBg="1"/>
      <p:bldP spid="41" grpId="0"/>
      <p:bldP spid="118" grpId="0" animBg="1"/>
      <p:bldP spid="93" grpId="0" animBg="1"/>
      <p:bldP spid="125" grpId="0" animBg="1"/>
      <p:bldP spid="126" grpId="0" animBg="1"/>
      <p:bldP spid="127" grpId="0" animBg="1"/>
      <p:bldP spid="129" grpId="0" animBg="1"/>
      <p:bldP spid="1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D558-C2D8-E207-0A50-38989DB1429E}"/>
              </a:ext>
            </a:extLst>
          </p:cNvPr>
          <p:cNvSpPr>
            <a:spLocks noGrp="1"/>
          </p:cNvSpPr>
          <p:nvPr>
            <p:ph type="title" idx="4294967295"/>
          </p:nvPr>
        </p:nvSpPr>
        <p:spPr>
          <a:xfrm>
            <a:off x="0" y="433388"/>
            <a:ext cx="11582400" cy="604837"/>
          </a:xfrm>
        </p:spPr>
        <p:txBody>
          <a:bodyPr>
            <a:noAutofit/>
          </a:bodyPr>
          <a:lstStyle/>
          <a:p>
            <a:r>
              <a:rPr lang="en-US" sz="2400" dirty="0"/>
              <a:t>Most commonly variables being mentioned in the interviews, and the initial causal loop diagram (CLD)</a:t>
            </a:r>
          </a:p>
        </p:txBody>
      </p:sp>
      <p:pic>
        <p:nvPicPr>
          <p:cNvPr id="5" name="Picture 4" descr="A screen shot of a chart&#10;&#10;Description automatically generated">
            <a:extLst>
              <a:ext uri="{FF2B5EF4-FFF2-40B4-BE49-F238E27FC236}">
                <a16:creationId xmlns:a16="http://schemas.microsoft.com/office/drawing/2014/main" id="{1430FCAB-1285-2BEB-C195-683D8545D0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7566" y="1326150"/>
            <a:ext cx="6645747" cy="5531850"/>
          </a:xfrm>
          <a:prstGeom prst="rect">
            <a:avLst/>
          </a:prstGeom>
        </p:spPr>
      </p:pic>
      <p:pic>
        <p:nvPicPr>
          <p:cNvPr id="7" name="Picture 6">
            <a:extLst>
              <a:ext uri="{FF2B5EF4-FFF2-40B4-BE49-F238E27FC236}">
                <a16:creationId xmlns:a16="http://schemas.microsoft.com/office/drawing/2014/main" id="{155D8F7D-5F03-5A2C-57C9-D5BE7A1CD9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24582" y="2016195"/>
            <a:ext cx="3699852" cy="2825609"/>
          </a:xfrm>
          <a:prstGeom prst="rect">
            <a:avLst/>
          </a:prstGeom>
        </p:spPr>
      </p:pic>
      <p:sp>
        <p:nvSpPr>
          <p:cNvPr id="8" name="TextBox 7">
            <a:extLst>
              <a:ext uri="{FF2B5EF4-FFF2-40B4-BE49-F238E27FC236}">
                <a16:creationId xmlns:a16="http://schemas.microsoft.com/office/drawing/2014/main" id="{426D5F0E-7DD3-FD58-BF88-5472D8BEFA2A}"/>
              </a:ext>
            </a:extLst>
          </p:cNvPr>
          <p:cNvSpPr txBox="1"/>
          <p:nvPr/>
        </p:nvSpPr>
        <p:spPr>
          <a:xfrm>
            <a:off x="8619856" y="5024801"/>
            <a:ext cx="2844098" cy="307777"/>
          </a:xfrm>
          <a:prstGeom prst="rect">
            <a:avLst/>
          </a:prstGeom>
          <a:noFill/>
        </p:spPr>
        <p:txBody>
          <a:bodyPr wrap="square" rtlCol="0">
            <a:spAutoFit/>
          </a:bodyPr>
          <a:lstStyle/>
          <a:p>
            <a:pPr algn="ctr"/>
            <a:r>
              <a:rPr lang="en-US" sz="1400" b="1" i="1" dirty="0"/>
              <a:t>The initial CLD </a:t>
            </a:r>
          </a:p>
        </p:txBody>
      </p:sp>
      <p:sp>
        <p:nvSpPr>
          <p:cNvPr id="3" name="Rectangle 2">
            <a:extLst>
              <a:ext uri="{FF2B5EF4-FFF2-40B4-BE49-F238E27FC236}">
                <a16:creationId xmlns:a16="http://schemas.microsoft.com/office/drawing/2014/main" id="{53DB6BE5-EFF3-BADA-A321-0E964BE81E37}"/>
              </a:ext>
            </a:extLst>
          </p:cNvPr>
          <p:cNvSpPr/>
          <p:nvPr/>
        </p:nvSpPr>
        <p:spPr>
          <a:xfrm>
            <a:off x="5824025" y="4346917"/>
            <a:ext cx="1389288" cy="1184361"/>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3E0CDCFA-AE33-55D8-AF53-28649FF3C805}"/>
              </a:ext>
            </a:extLst>
          </p:cNvPr>
          <p:cNvSpPr txBox="1"/>
          <p:nvPr/>
        </p:nvSpPr>
        <p:spPr>
          <a:xfrm>
            <a:off x="7452464" y="5655859"/>
            <a:ext cx="2844098" cy="954107"/>
          </a:xfrm>
          <a:prstGeom prst="rect">
            <a:avLst/>
          </a:prstGeom>
          <a:noFill/>
        </p:spPr>
        <p:txBody>
          <a:bodyPr wrap="square" rtlCol="0">
            <a:spAutoFit/>
          </a:bodyPr>
          <a:lstStyle/>
          <a:p>
            <a:pPr algn="ctr"/>
            <a:r>
              <a:rPr lang="en-US" sz="1400" b="1" i="1" dirty="0"/>
              <a:t>Variables that are perceived with diverse emotions (</a:t>
            </a:r>
            <a:r>
              <a:rPr lang="en-US" sz="1400" b="1" i="1" dirty="0" err="1"/>
              <a:t>valence+activation</a:t>
            </a:r>
            <a:r>
              <a:rPr lang="en-US" sz="1400" b="1" i="1" dirty="0"/>
              <a:t>) are less connected in the CLD</a:t>
            </a:r>
          </a:p>
        </p:txBody>
      </p:sp>
      <p:cxnSp>
        <p:nvCxnSpPr>
          <p:cNvPr id="9" name="Curved Connector 8">
            <a:extLst>
              <a:ext uri="{FF2B5EF4-FFF2-40B4-BE49-F238E27FC236}">
                <a16:creationId xmlns:a16="http://schemas.microsoft.com/office/drawing/2014/main" id="{7D82E3F1-7FBA-761E-FA5A-32E8ED44AFFE}"/>
              </a:ext>
            </a:extLst>
          </p:cNvPr>
          <p:cNvCxnSpPr>
            <a:cxnSpLocks/>
          </p:cNvCxnSpPr>
          <p:nvPr/>
        </p:nvCxnSpPr>
        <p:spPr>
          <a:xfrm flipV="1">
            <a:off x="7452464" y="4509791"/>
            <a:ext cx="472118" cy="42930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374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4B32-E8FE-2957-F0FC-A5A256A119E1}"/>
              </a:ext>
            </a:extLst>
          </p:cNvPr>
          <p:cNvSpPr>
            <a:spLocks noGrp="1"/>
          </p:cNvSpPr>
          <p:nvPr>
            <p:ph type="title" idx="4294967295"/>
          </p:nvPr>
        </p:nvSpPr>
        <p:spPr>
          <a:xfrm>
            <a:off x="0" y="433388"/>
            <a:ext cx="11582400" cy="604837"/>
          </a:xfrm>
        </p:spPr>
        <p:txBody>
          <a:bodyPr>
            <a:normAutofit/>
          </a:bodyPr>
          <a:lstStyle/>
          <a:p>
            <a:pPr algn="ctr"/>
            <a:r>
              <a:rPr lang="en-US" sz="2800" dirty="0"/>
              <a:t>Workshop causal loop diagram overview (TW&amp; LBE)</a:t>
            </a:r>
          </a:p>
        </p:txBody>
      </p:sp>
      <p:pic>
        <p:nvPicPr>
          <p:cNvPr id="5" name="Picture 4">
            <a:extLst>
              <a:ext uri="{FF2B5EF4-FFF2-40B4-BE49-F238E27FC236}">
                <a16:creationId xmlns:a16="http://schemas.microsoft.com/office/drawing/2014/main" id="{5562947F-780E-4F30-6B4B-83BB73FB3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9600" y="1494000"/>
            <a:ext cx="8153220" cy="5040000"/>
          </a:xfrm>
          <a:prstGeom prst="rect">
            <a:avLst/>
          </a:prstGeom>
          <a:ln w="12700">
            <a:solidFill>
              <a:schemeClr val="tx1"/>
            </a:solidFill>
          </a:ln>
        </p:spPr>
      </p:pic>
      <p:cxnSp>
        <p:nvCxnSpPr>
          <p:cNvPr id="8" name="Curved Connector 7">
            <a:extLst>
              <a:ext uri="{FF2B5EF4-FFF2-40B4-BE49-F238E27FC236}">
                <a16:creationId xmlns:a16="http://schemas.microsoft.com/office/drawing/2014/main" id="{B67004EF-A251-EB50-2102-59E3A88BA490}"/>
              </a:ext>
            </a:extLst>
          </p:cNvPr>
          <p:cNvCxnSpPr>
            <a:cxnSpLocks/>
          </p:cNvCxnSpPr>
          <p:nvPr/>
        </p:nvCxnSpPr>
        <p:spPr>
          <a:xfrm rot="10800000">
            <a:off x="9355048" y="5260698"/>
            <a:ext cx="439225" cy="378168"/>
          </a:xfrm>
          <a:prstGeom prst="curvedConnector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6F5D11E4-FE74-CEF2-407E-252A6C173247}"/>
              </a:ext>
            </a:extLst>
          </p:cNvPr>
          <p:cNvSpPr/>
          <p:nvPr/>
        </p:nvSpPr>
        <p:spPr>
          <a:xfrm>
            <a:off x="4191809" y="2563358"/>
            <a:ext cx="4126191" cy="3570295"/>
          </a:xfrm>
          <a:custGeom>
            <a:avLst/>
            <a:gdLst>
              <a:gd name="connsiteX0" fmla="*/ 2517749 w 4126191"/>
              <a:gd name="connsiteY0" fmla="*/ 13587 h 3570295"/>
              <a:gd name="connsiteX1" fmla="*/ 1923983 w 4126191"/>
              <a:gd name="connsiteY1" fmla="*/ 84839 h 3570295"/>
              <a:gd name="connsiteX2" fmla="*/ 962082 w 4126191"/>
              <a:gd name="connsiteY2" fmla="*/ 274845 h 3570295"/>
              <a:gd name="connsiteX3" fmla="*/ 308939 w 4126191"/>
              <a:gd name="connsiteY3" fmla="*/ 262969 h 3570295"/>
              <a:gd name="connsiteX4" fmla="*/ 181 w 4126191"/>
              <a:gd name="connsiteY4" fmla="*/ 559852 h 3570295"/>
              <a:gd name="connsiteX5" fmla="*/ 273313 w 4126191"/>
              <a:gd name="connsiteY5" fmla="*/ 2139271 h 3570295"/>
              <a:gd name="connsiteX6" fmla="*/ 831453 w 4126191"/>
              <a:gd name="connsiteY6" fmla="*/ 3255551 h 3570295"/>
              <a:gd name="connsiteX7" fmla="*/ 2363370 w 4126191"/>
              <a:gd name="connsiteY7" fmla="*/ 3493058 h 3570295"/>
              <a:gd name="connsiteX8" fmla="*/ 2351495 w 4126191"/>
              <a:gd name="connsiteY8" fmla="*/ 2091769 h 3570295"/>
              <a:gd name="connsiteX9" fmla="*/ 3004638 w 4126191"/>
              <a:gd name="connsiteY9" fmla="*/ 2103645 h 3570295"/>
              <a:gd name="connsiteX10" fmla="*/ 3444025 w 4126191"/>
              <a:gd name="connsiteY10" fmla="*/ 2590533 h 3570295"/>
              <a:gd name="connsiteX11" fmla="*/ 4061542 w 4126191"/>
              <a:gd name="connsiteY11" fmla="*/ 2792413 h 3570295"/>
              <a:gd name="connsiteX12" fmla="*/ 3966539 w 4126191"/>
              <a:gd name="connsiteY12" fmla="*/ 1509878 h 3570295"/>
              <a:gd name="connsiteX13" fmla="*/ 2814633 w 4126191"/>
              <a:gd name="connsiteY13" fmla="*/ 761733 h 3570295"/>
              <a:gd name="connsiteX14" fmla="*/ 1888357 w 4126191"/>
              <a:gd name="connsiteY14" fmla="*/ 916112 h 3570295"/>
              <a:gd name="connsiteX15" fmla="*/ 1757729 w 4126191"/>
              <a:gd name="connsiteY15" fmla="*/ 524226 h 3570295"/>
              <a:gd name="connsiteX16" fmla="*/ 2292118 w 4126191"/>
              <a:gd name="connsiteY16" fmla="*/ 441099 h 3570295"/>
              <a:gd name="connsiteX17" fmla="*/ 2612752 w 4126191"/>
              <a:gd name="connsiteY17" fmla="*/ 346097 h 3570295"/>
              <a:gd name="connsiteX18" fmla="*/ 2517749 w 4126191"/>
              <a:gd name="connsiteY18" fmla="*/ 13587 h 357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6191" h="3570295">
                <a:moveTo>
                  <a:pt x="2517749" y="13587"/>
                </a:moveTo>
                <a:cubicBezTo>
                  <a:pt x="2402954" y="-29956"/>
                  <a:pt x="2183261" y="41296"/>
                  <a:pt x="1923983" y="84839"/>
                </a:cubicBezTo>
                <a:cubicBezTo>
                  <a:pt x="1664705" y="128382"/>
                  <a:pt x="1231256" y="245157"/>
                  <a:pt x="962082" y="274845"/>
                </a:cubicBezTo>
                <a:cubicBezTo>
                  <a:pt x="692908" y="304533"/>
                  <a:pt x="469256" y="215468"/>
                  <a:pt x="308939" y="262969"/>
                </a:cubicBezTo>
                <a:cubicBezTo>
                  <a:pt x="148622" y="310470"/>
                  <a:pt x="6119" y="247135"/>
                  <a:pt x="181" y="559852"/>
                </a:cubicBezTo>
                <a:cubicBezTo>
                  <a:pt x="-5757" y="872569"/>
                  <a:pt x="134768" y="1689988"/>
                  <a:pt x="273313" y="2139271"/>
                </a:cubicBezTo>
                <a:cubicBezTo>
                  <a:pt x="411858" y="2588554"/>
                  <a:pt x="483110" y="3029920"/>
                  <a:pt x="831453" y="3255551"/>
                </a:cubicBezTo>
                <a:cubicBezTo>
                  <a:pt x="1179796" y="3481182"/>
                  <a:pt x="2110030" y="3687022"/>
                  <a:pt x="2363370" y="3493058"/>
                </a:cubicBezTo>
                <a:cubicBezTo>
                  <a:pt x="2616710" y="3299094"/>
                  <a:pt x="2244617" y="2323338"/>
                  <a:pt x="2351495" y="2091769"/>
                </a:cubicBezTo>
                <a:cubicBezTo>
                  <a:pt x="2458373" y="1860200"/>
                  <a:pt x="2822550" y="2020518"/>
                  <a:pt x="3004638" y="2103645"/>
                </a:cubicBezTo>
                <a:cubicBezTo>
                  <a:pt x="3186726" y="2186772"/>
                  <a:pt x="3267874" y="2475738"/>
                  <a:pt x="3444025" y="2590533"/>
                </a:cubicBezTo>
                <a:cubicBezTo>
                  <a:pt x="3620176" y="2705328"/>
                  <a:pt x="3974456" y="2972522"/>
                  <a:pt x="4061542" y="2792413"/>
                </a:cubicBezTo>
                <a:cubicBezTo>
                  <a:pt x="4148628" y="2612304"/>
                  <a:pt x="4174357" y="1848324"/>
                  <a:pt x="3966539" y="1509878"/>
                </a:cubicBezTo>
                <a:cubicBezTo>
                  <a:pt x="3758721" y="1171432"/>
                  <a:pt x="3160997" y="860694"/>
                  <a:pt x="2814633" y="761733"/>
                </a:cubicBezTo>
                <a:cubicBezTo>
                  <a:pt x="2468269" y="662772"/>
                  <a:pt x="2064508" y="955696"/>
                  <a:pt x="1888357" y="916112"/>
                </a:cubicBezTo>
                <a:cubicBezTo>
                  <a:pt x="1712206" y="876528"/>
                  <a:pt x="1690436" y="603395"/>
                  <a:pt x="1757729" y="524226"/>
                </a:cubicBezTo>
                <a:cubicBezTo>
                  <a:pt x="1825022" y="445057"/>
                  <a:pt x="2149614" y="470787"/>
                  <a:pt x="2292118" y="441099"/>
                </a:cubicBezTo>
                <a:cubicBezTo>
                  <a:pt x="2434622" y="411411"/>
                  <a:pt x="2567230" y="419328"/>
                  <a:pt x="2612752" y="346097"/>
                </a:cubicBezTo>
                <a:cubicBezTo>
                  <a:pt x="2658274" y="272866"/>
                  <a:pt x="2632544" y="57130"/>
                  <a:pt x="2517749" y="13587"/>
                </a:cubicBezTo>
                <a:close/>
              </a:path>
            </a:pathLst>
          </a:custGeom>
          <a:solidFill>
            <a:srgbClr val="FFFF00">
              <a:alpha val="5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44107AB6-2127-7612-D69C-5A27945A9FF8}"/>
              </a:ext>
            </a:extLst>
          </p:cNvPr>
          <p:cNvCxnSpPr>
            <a:cxnSpLocks/>
          </p:cNvCxnSpPr>
          <p:nvPr/>
        </p:nvCxnSpPr>
        <p:spPr>
          <a:xfrm rot="10800000">
            <a:off x="8682113" y="1949368"/>
            <a:ext cx="1444784" cy="920742"/>
          </a:xfrm>
          <a:prstGeom prst="bentConnector3">
            <a:avLst>
              <a:gd name="adj1" fmla="val 100139"/>
            </a:avLst>
          </a:prstGeom>
          <a:ln w="19050">
            <a:solidFill>
              <a:srgbClr val="5CB8E6"/>
            </a:solidFill>
            <a:headEnd type="oval"/>
            <a:tailEnd type="oval"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4C76585-F664-1C79-15C8-1FD9E8928E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0531" y="5759090"/>
            <a:ext cx="869037" cy="633459"/>
          </a:xfrm>
          <a:prstGeom prst="rect">
            <a:avLst/>
          </a:prstGeom>
          <a:ln w="19050">
            <a:noFill/>
          </a:ln>
        </p:spPr>
      </p:pic>
      <p:sp>
        <p:nvSpPr>
          <p:cNvPr id="12" name="TextBox 11">
            <a:extLst>
              <a:ext uri="{FF2B5EF4-FFF2-40B4-BE49-F238E27FC236}">
                <a16:creationId xmlns:a16="http://schemas.microsoft.com/office/drawing/2014/main" id="{BA4A847C-379C-2AE3-186C-43AD0A3722FA}"/>
              </a:ext>
            </a:extLst>
          </p:cNvPr>
          <p:cNvSpPr txBox="1"/>
          <p:nvPr/>
        </p:nvSpPr>
        <p:spPr>
          <a:xfrm>
            <a:off x="10064138" y="2366966"/>
            <a:ext cx="1977713" cy="2492990"/>
          </a:xfrm>
          <a:prstGeom prst="rect">
            <a:avLst/>
          </a:prstGeom>
          <a:noFill/>
        </p:spPr>
        <p:txBody>
          <a:bodyPr wrap="square">
            <a:spAutoFit/>
          </a:bodyPr>
          <a:lstStyle/>
          <a:p>
            <a:pPr marL="285750" indent="-285750">
              <a:buFont typeface="Arial" panose="020B0604020202020204" pitchFamily="34" charset="0"/>
              <a:buChar char="•"/>
            </a:pPr>
            <a:r>
              <a:rPr lang="en-US" sz="1200" dirty="0"/>
              <a:t>Multilevel governance and operational variables were mentioned in individual interviews; but were less linked to other variables. In workshops, these additions underscore the impact of decision-making from both governance and organizations. </a:t>
            </a:r>
          </a:p>
        </p:txBody>
      </p:sp>
      <p:cxnSp>
        <p:nvCxnSpPr>
          <p:cNvPr id="17" name="Elbow Connector 16">
            <a:extLst>
              <a:ext uri="{FF2B5EF4-FFF2-40B4-BE49-F238E27FC236}">
                <a16:creationId xmlns:a16="http://schemas.microsoft.com/office/drawing/2014/main" id="{781D0592-D385-4152-7C34-401B4F7C5B48}"/>
              </a:ext>
            </a:extLst>
          </p:cNvPr>
          <p:cNvCxnSpPr>
            <a:cxnSpLocks/>
          </p:cNvCxnSpPr>
          <p:nvPr/>
        </p:nvCxnSpPr>
        <p:spPr>
          <a:xfrm rot="16200000" flipV="1">
            <a:off x="9415390" y="2007738"/>
            <a:ext cx="769875" cy="653140"/>
          </a:xfrm>
          <a:prstGeom prst="bentConnector3">
            <a:avLst>
              <a:gd name="adj1" fmla="val -5530"/>
            </a:avLst>
          </a:prstGeom>
          <a:ln w="19050">
            <a:solidFill>
              <a:srgbClr val="7030A0"/>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F93E9EB-5160-D0B2-030F-8E1567DFE226}"/>
              </a:ext>
            </a:extLst>
          </p:cNvPr>
          <p:cNvSpPr txBox="1"/>
          <p:nvPr/>
        </p:nvSpPr>
        <p:spPr>
          <a:xfrm>
            <a:off x="8241543" y="5909597"/>
            <a:ext cx="2227011" cy="416269"/>
          </a:xfrm>
          <a:prstGeom prst="rect">
            <a:avLst/>
          </a:prstGeom>
          <a:noFill/>
        </p:spPr>
        <p:txBody>
          <a:bodyPr wrap="square" rtlCol="0">
            <a:spAutoFit/>
          </a:bodyPr>
          <a:lstStyle/>
          <a:p>
            <a:pPr algn="ctr"/>
            <a:r>
              <a:rPr lang="en-US" b="1" dirty="0">
                <a:solidFill>
                  <a:schemeClr val="accent3">
                    <a:lumMod val="50000"/>
                  </a:schemeClr>
                </a:solidFill>
              </a:rPr>
              <a:t>Initial CLD</a:t>
            </a:r>
          </a:p>
        </p:txBody>
      </p:sp>
      <p:sp>
        <p:nvSpPr>
          <p:cNvPr id="6" name="Rounded Rectangle 5">
            <a:extLst>
              <a:ext uri="{FF2B5EF4-FFF2-40B4-BE49-F238E27FC236}">
                <a16:creationId xmlns:a16="http://schemas.microsoft.com/office/drawing/2014/main" id="{E0538DE1-9180-5931-6E6D-0EB9C6E316D2}"/>
              </a:ext>
            </a:extLst>
          </p:cNvPr>
          <p:cNvSpPr/>
          <p:nvPr/>
        </p:nvSpPr>
        <p:spPr>
          <a:xfrm>
            <a:off x="8682113" y="5732922"/>
            <a:ext cx="1269446" cy="737649"/>
          </a:xfrm>
          <a:prstGeom prst="roundRect">
            <a:avLst/>
          </a:prstGeom>
          <a:solidFill>
            <a:srgbClr val="FFFF00">
              <a:alpha val="50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B21A3D7-7DA9-AD12-E42A-7C7D347447F2}"/>
              </a:ext>
            </a:extLst>
          </p:cNvPr>
          <p:cNvSpPr txBox="1"/>
          <p:nvPr/>
        </p:nvSpPr>
        <p:spPr>
          <a:xfrm>
            <a:off x="1882387" y="6522357"/>
            <a:ext cx="8177471" cy="369332"/>
          </a:xfrm>
          <a:prstGeom prst="rect">
            <a:avLst/>
          </a:prstGeom>
          <a:noFill/>
        </p:spPr>
        <p:txBody>
          <a:bodyPr wrap="square" rtlCol="0">
            <a:spAutoFit/>
          </a:bodyPr>
          <a:lstStyle/>
          <a:p>
            <a:pPr algn="ctr"/>
            <a:r>
              <a:rPr lang="en-US" dirty="0"/>
              <a:t>Group Model Building Workshop CLD from TW&amp;LBE</a:t>
            </a:r>
          </a:p>
        </p:txBody>
      </p:sp>
    </p:spTree>
    <p:extLst>
      <p:ext uri="{BB962C8B-B14F-4D97-AF65-F5344CB8AC3E}">
        <p14:creationId xmlns:p14="http://schemas.microsoft.com/office/powerpoint/2010/main" val="424387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BA9E8-3C53-FF1D-A045-BCC30F3180F6}"/>
            </a:ext>
          </a:extLst>
        </p:cNvPr>
        <p:cNvGrpSpPr/>
        <p:nvPr/>
      </p:nvGrpSpPr>
      <p:grpSpPr>
        <a:xfrm>
          <a:off x="0" y="0"/>
          <a:ext cx="0" cy="0"/>
          <a:chOff x="0" y="0"/>
          <a:chExt cx="0" cy="0"/>
        </a:xfrm>
      </p:grpSpPr>
      <p:pic>
        <p:nvPicPr>
          <p:cNvPr id="65" name="Picture 64">
            <a:extLst>
              <a:ext uri="{FF2B5EF4-FFF2-40B4-BE49-F238E27FC236}">
                <a16:creationId xmlns:a16="http://schemas.microsoft.com/office/drawing/2014/main" id="{2D3C03AA-18A4-0930-0C07-41F7EFA004D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66246" y="1544504"/>
            <a:ext cx="6598883" cy="4725668"/>
          </a:xfrm>
          <a:prstGeom prst="rect">
            <a:avLst/>
          </a:prstGeom>
          <a:ln w="12700">
            <a:solidFill>
              <a:schemeClr val="tx1"/>
            </a:solidFill>
          </a:ln>
        </p:spPr>
      </p:pic>
      <p:sp>
        <p:nvSpPr>
          <p:cNvPr id="2" name="Title 1">
            <a:extLst>
              <a:ext uri="{FF2B5EF4-FFF2-40B4-BE49-F238E27FC236}">
                <a16:creationId xmlns:a16="http://schemas.microsoft.com/office/drawing/2014/main" id="{AD7EDDB6-2A39-8157-68FA-86F17DEAD322}"/>
              </a:ext>
            </a:extLst>
          </p:cNvPr>
          <p:cNvSpPr>
            <a:spLocks noGrp="1"/>
          </p:cNvSpPr>
          <p:nvPr>
            <p:ph type="title" idx="4294967295"/>
          </p:nvPr>
        </p:nvSpPr>
        <p:spPr>
          <a:xfrm>
            <a:off x="0" y="136525"/>
            <a:ext cx="11582400" cy="604838"/>
          </a:xfrm>
        </p:spPr>
        <p:txBody>
          <a:bodyPr>
            <a:normAutofit/>
          </a:bodyPr>
          <a:lstStyle/>
          <a:p>
            <a:pPr algn="ctr"/>
            <a:r>
              <a:rPr lang="en-US" sz="2800" dirty="0"/>
              <a:t>Workshop causal loop diagram overview (EA &amp; GLA)</a:t>
            </a:r>
          </a:p>
        </p:txBody>
      </p:sp>
      <p:sp>
        <p:nvSpPr>
          <p:cNvPr id="10" name="TextBox 9">
            <a:extLst>
              <a:ext uri="{FF2B5EF4-FFF2-40B4-BE49-F238E27FC236}">
                <a16:creationId xmlns:a16="http://schemas.microsoft.com/office/drawing/2014/main" id="{EA26FCA4-6CC9-B4C4-F674-4A675E207249}"/>
              </a:ext>
            </a:extLst>
          </p:cNvPr>
          <p:cNvSpPr txBox="1"/>
          <p:nvPr/>
        </p:nvSpPr>
        <p:spPr>
          <a:xfrm>
            <a:off x="0" y="1760806"/>
            <a:ext cx="2648024" cy="1569660"/>
          </a:xfrm>
          <a:prstGeom prst="rect">
            <a:avLst/>
          </a:prstGeom>
          <a:noFill/>
        </p:spPr>
        <p:txBody>
          <a:bodyPr wrap="square">
            <a:spAutoFit/>
          </a:bodyPr>
          <a:lstStyle/>
          <a:p>
            <a:pPr marL="285750" indent="-285750">
              <a:buFont typeface="Arial" panose="020B0604020202020204" pitchFamily="34" charset="0"/>
              <a:buChar char="•"/>
            </a:pPr>
            <a:r>
              <a:rPr lang="en-US" sz="1200" dirty="0"/>
              <a:t>These additions to environmental resilience (in particularly climate change, rainfall and droughts) suggest a broader, more holistic view of environmental resilience strategies for water neutrality and sustainable development.</a:t>
            </a:r>
          </a:p>
        </p:txBody>
      </p:sp>
      <p:grpSp>
        <p:nvGrpSpPr>
          <p:cNvPr id="24" name="Group 23">
            <a:extLst>
              <a:ext uri="{FF2B5EF4-FFF2-40B4-BE49-F238E27FC236}">
                <a16:creationId xmlns:a16="http://schemas.microsoft.com/office/drawing/2014/main" id="{F9B8F977-945A-D532-07EA-BF71088CC3BD}"/>
              </a:ext>
            </a:extLst>
          </p:cNvPr>
          <p:cNvGrpSpPr/>
          <p:nvPr/>
        </p:nvGrpSpPr>
        <p:grpSpPr>
          <a:xfrm>
            <a:off x="1876951" y="2448722"/>
            <a:ext cx="8177471" cy="4254399"/>
            <a:chOff x="3034585" y="3303448"/>
            <a:chExt cx="6924907" cy="3774688"/>
          </a:xfrm>
        </p:grpSpPr>
        <p:sp>
          <p:nvSpPr>
            <p:cNvPr id="17" name="TextBox 16">
              <a:extLst>
                <a:ext uri="{FF2B5EF4-FFF2-40B4-BE49-F238E27FC236}">
                  <a16:creationId xmlns:a16="http://schemas.microsoft.com/office/drawing/2014/main" id="{B472445C-8C31-0A3D-958D-81E5B73AC0F8}"/>
                </a:ext>
              </a:extLst>
            </p:cNvPr>
            <p:cNvSpPr txBox="1"/>
            <p:nvPr/>
          </p:nvSpPr>
          <p:spPr>
            <a:xfrm>
              <a:off x="3034585" y="6750449"/>
              <a:ext cx="6924907" cy="327687"/>
            </a:xfrm>
            <a:prstGeom prst="rect">
              <a:avLst/>
            </a:prstGeom>
            <a:noFill/>
          </p:spPr>
          <p:txBody>
            <a:bodyPr wrap="square" rtlCol="0">
              <a:spAutoFit/>
            </a:bodyPr>
            <a:lstStyle/>
            <a:p>
              <a:pPr algn="ctr"/>
              <a:r>
                <a:rPr lang="en-US" dirty="0"/>
                <a:t>Group Model Building Workshop CLD from EA &amp; GLA</a:t>
              </a:r>
            </a:p>
          </p:txBody>
        </p:sp>
        <p:sp>
          <p:nvSpPr>
            <p:cNvPr id="20" name="Freeform 19">
              <a:extLst>
                <a:ext uri="{FF2B5EF4-FFF2-40B4-BE49-F238E27FC236}">
                  <a16:creationId xmlns:a16="http://schemas.microsoft.com/office/drawing/2014/main" id="{568785A0-F184-66C4-A676-17B6844BE253}"/>
                </a:ext>
              </a:extLst>
            </p:cNvPr>
            <p:cNvSpPr/>
            <p:nvPr/>
          </p:nvSpPr>
          <p:spPr>
            <a:xfrm>
              <a:off x="4496862" y="3303448"/>
              <a:ext cx="2704898" cy="2138065"/>
            </a:xfrm>
            <a:custGeom>
              <a:avLst/>
              <a:gdLst>
                <a:gd name="connsiteX0" fmla="*/ 1914368 w 2704898"/>
                <a:gd name="connsiteY0" fmla="*/ 899 h 2138065"/>
                <a:gd name="connsiteX1" fmla="*/ 1323353 w 2704898"/>
                <a:gd name="connsiteY1" fmla="*/ 212773 h 2138065"/>
                <a:gd name="connsiteX2" fmla="*/ 1022270 w 2704898"/>
                <a:gd name="connsiteY2" fmla="*/ 424646 h 2138065"/>
                <a:gd name="connsiteX3" fmla="*/ 63265 w 2704898"/>
                <a:gd name="connsiteY3" fmla="*/ 681124 h 2138065"/>
                <a:gd name="connsiteX4" fmla="*/ 96719 w 2704898"/>
                <a:gd name="connsiteY4" fmla="*/ 1339046 h 2138065"/>
                <a:gd name="connsiteX5" fmla="*/ 141324 w 2704898"/>
                <a:gd name="connsiteY5" fmla="*/ 1996968 h 2138065"/>
                <a:gd name="connsiteX6" fmla="*/ 832700 w 2704898"/>
                <a:gd name="connsiteY6" fmla="*/ 2086177 h 2138065"/>
                <a:gd name="connsiteX7" fmla="*/ 1535226 w 2704898"/>
                <a:gd name="connsiteY7" fmla="*/ 2075026 h 2138065"/>
                <a:gd name="connsiteX8" fmla="*/ 2014729 w 2704898"/>
                <a:gd name="connsiteY8" fmla="*/ 2030421 h 2138065"/>
                <a:gd name="connsiteX9" fmla="*/ 2405021 w 2704898"/>
                <a:gd name="connsiteY9" fmla="*/ 2130782 h 2138065"/>
                <a:gd name="connsiteX10" fmla="*/ 2583441 w 2704898"/>
                <a:gd name="connsiteY10" fmla="*/ 1796246 h 2138065"/>
                <a:gd name="connsiteX11" fmla="*/ 2694953 w 2704898"/>
                <a:gd name="connsiteY11" fmla="*/ 826090 h 2138065"/>
                <a:gd name="connsiteX12" fmla="*/ 2326963 w 2704898"/>
                <a:gd name="connsiteY12" fmla="*/ 168168 h 2138065"/>
                <a:gd name="connsiteX13" fmla="*/ 1914368 w 2704898"/>
                <a:gd name="connsiteY13" fmla="*/ 899 h 213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04898" h="2138065">
                  <a:moveTo>
                    <a:pt x="1914368" y="899"/>
                  </a:moveTo>
                  <a:cubicBezTo>
                    <a:pt x="1747100" y="8333"/>
                    <a:pt x="1472036" y="142149"/>
                    <a:pt x="1323353" y="212773"/>
                  </a:cubicBezTo>
                  <a:cubicBezTo>
                    <a:pt x="1174670" y="283397"/>
                    <a:pt x="1232285" y="346587"/>
                    <a:pt x="1022270" y="424646"/>
                  </a:cubicBezTo>
                  <a:cubicBezTo>
                    <a:pt x="812255" y="502705"/>
                    <a:pt x="217523" y="528724"/>
                    <a:pt x="63265" y="681124"/>
                  </a:cubicBezTo>
                  <a:cubicBezTo>
                    <a:pt x="-90993" y="833524"/>
                    <a:pt x="83709" y="1119739"/>
                    <a:pt x="96719" y="1339046"/>
                  </a:cubicBezTo>
                  <a:cubicBezTo>
                    <a:pt x="109729" y="1558353"/>
                    <a:pt x="18660" y="1872446"/>
                    <a:pt x="141324" y="1996968"/>
                  </a:cubicBezTo>
                  <a:cubicBezTo>
                    <a:pt x="263987" y="2121490"/>
                    <a:pt x="600383" y="2073167"/>
                    <a:pt x="832700" y="2086177"/>
                  </a:cubicBezTo>
                  <a:cubicBezTo>
                    <a:pt x="1065017" y="2099187"/>
                    <a:pt x="1338221" y="2084319"/>
                    <a:pt x="1535226" y="2075026"/>
                  </a:cubicBezTo>
                  <a:cubicBezTo>
                    <a:pt x="1732231" y="2065733"/>
                    <a:pt x="1869763" y="2021128"/>
                    <a:pt x="2014729" y="2030421"/>
                  </a:cubicBezTo>
                  <a:cubicBezTo>
                    <a:pt x="2159695" y="2039714"/>
                    <a:pt x="2310236" y="2169811"/>
                    <a:pt x="2405021" y="2130782"/>
                  </a:cubicBezTo>
                  <a:cubicBezTo>
                    <a:pt x="2499806" y="2091753"/>
                    <a:pt x="2535119" y="2013695"/>
                    <a:pt x="2583441" y="1796246"/>
                  </a:cubicBezTo>
                  <a:cubicBezTo>
                    <a:pt x="2631763" y="1578797"/>
                    <a:pt x="2737699" y="1097436"/>
                    <a:pt x="2694953" y="826090"/>
                  </a:cubicBezTo>
                  <a:cubicBezTo>
                    <a:pt x="2652207" y="554744"/>
                    <a:pt x="2462636" y="305700"/>
                    <a:pt x="2326963" y="168168"/>
                  </a:cubicBezTo>
                  <a:cubicBezTo>
                    <a:pt x="2191290" y="30636"/>
                    <a:pt x="2081636" y="-6535"/>
                    <a:pt x="1914368" y="899"/>
                  </a:cubicBezTo>
                  <a:close/>
                </a:path>
              </a:pathLst>
            </a:custGeom>
            <a:solidFill>
              <a:srgbClr val="FFFF00">
                <a:alpha val="5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5608E9DB-260F-5EBD-A35D-31C604FD7E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6623" y="5565881"/>
              <a:ext cx="1199332" cy="915941"/>
            </a:xfrm>
            <a:prstGeom prst="rect">
              <a:avLst/>
            </a:prstGeom>
            <a:ln w="19050">
              <a:noFill/>
            </a:ln>
          </p:spPr>
        </p:pic>
        <p:sp>
          <p:nvSpPr>
            <p:cNvPr id="18" name="Rounded Rectangle 17">
              <a:extLst>
                <a:ext uri="{FF2B5EF4-FFF2-40B4-BE49-F238E27FC236}">
                  <a16:creationId xmlns:a16="http://schemas.microsoft.com/office/drawing/2014/main" id="{4D3BD461-33BA-99A0-7415-8FCC50948F63}"/>
                </a:ext>
              </a:extLst>
            </p:cNvPr>
            <p:cNvSpPr/>
            <p:nvPr/>
          </p:nvSpPr>
          <p:spPr>
            <a:xfrm>
              <a:off x="7634659" y="5568301"/>
              <a:ext cx="1382509" cy="913522"/>
            </a:xfrm>
            <a:prstGeom prst="roundRect">
              <a:avLst/>
            </a:prstGeom>
            <a:solidFill>
              <a:srgbClr val="FFFF00">
                <a:alpha val="50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B569082-ABA0-94E3-6D31-49873901D3E8}"/>
                </a:ext>
              </a:extLst>
            </p:cNvPr>
            <p:cNvSpPr txBox="1"/>
            <p:nvPr/>
          </p:nvSpPr>
          <p:spPr>
            <a:xfrm>
              <a:off x="7382965" y="5840395"/>
              <a:ext cx="1885894" cy="369332"/>
            </a:xfrm>
            <a:prstGeom prst="rect">
              <a:avLst/>
            </a:prstGeom>
            <a:noFill/>
          </p:spPr>
          <p:txBody>
            <a:bodyPr wrap="square" rtlCol="0">
              <a:spAutoFit/>
            </a:bodyPr>
            <a:lstStyle/>
            <a:p>
              <a:pPr algn="ctr"/>
              <a:r>
                <a:rPr lang="en-US" b="1" dirty="0">
                  <a:solidFill>
                    <a:schemeClr val="accent3">
                      <a:lumMod val="50000"/>
                    </a:schemeClr>
                  </a:solidFill>
                </a:rPr>
                <a:t>Initial CLD</a:t>
              </a:r>
            </a:p>
          </p:txBody>
        </p:sp>
        <p:cxnSp>
          <p:nvCxnSpPr>
            <p:cNvPr id="23" name="Curved Connector 22">
              <a:extLst>
                <a:ext uri="{FF2B5EF4-FFF2-40B4-BE49-F238E27FC236}">
                  <a16:creationId xmlns:a16="http://schemas.microsoft.com/office/drawing/2014/main" id="{5EEDAEC2-D1D2-472D-F96E-4A53F8558A4F}"/>
                </a:ext>
              </a:extLst>
            </p:cNvPr>
            <p:cNvCxnSpPr>
              <a:cxnSpLocks/>
            </p:cNvCxnSpPr>
            <p:nvPr/>
          </p:nvCxnSpPr>
          <p:spPr>
            <a:xfrm rot="10800000">
              <a:off x="7779786" y="4843187"/>
              <a:ext cx="674393" cy="601299"/>
            </a:xfrm>
            <a:prstGeom prst="curvedConnector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Elbow Connector 26">
            <a:extLst>
              <a:ext uri="{FF2B5EF4-FFF2-40B4-BE49-F238E27FC236}">
                <a16:creationId xmlns:a16="http://schemas.microsoft.com/office/drawing/2014/main" id="{34B96F20-6CD1-D536-36FF-1CFA1A8D58BF}"/>
              </a:ext>
            </a:extLst>
          </p:cNvPr>
          <p:cNvCxnSpPr>
            <a:cxnSpLocks/>
          </p:cNvCxnSpPr>
          <p:nvPr/>
        </p:nvCxnSpPr>
        <p:spPr>
          <a:xfrm rot="10800000">
            <a:off x="9105203" y="1858403"/>
            <a:ext cx="485687" cy="1"/>
          </a:xfrm>
          <a:prstGeom prst="bentConnector3">
            <a:avLst>
              <a:gd name="adj1" fmla="val 50000"/>
            </a:avLst>
          </a:prstGeom>
          <a:ln w="19050">
            <a:solidFill>
              <a:srgbClr val="5CB8E6"/>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95C5D57D-115C-E138-D989-E7E1294A07EF}"/>
              </a:ext>
            </a:extLst>
          </p:cNvPr>
          <p:cNvCxnSpPr>
            <a:cxnSpLocks/>
          </p:cNvCxnSpPr>
          <p:nvPr/>
        </p:nvCxnSpPr>
        <p:spPr>
          <a:xfrm flipV="1">
            <a:off x="6480495" y="1282535"/>
            <a:ext cx="3110395" cy="493303"/>
          </a:xfrm>
          <a:prstGeom prst="bentConnector3">
            <a:avLst>
              <a:gd name="adj1" fmla="val 1512"/>
            </a:avLst>
          </a:prstGeom>
          <a:ln w="19050">
            <a:solidFill>
              <a:srgbClr val="EA89F9"/>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90FBF35-02CB-B96D-20D5-BDA83517CA05}"/>
              </a:ext>
            </a:extLst>
          </p:cNvPr>
          <p:cNvSpPr txBox="1"/>
          <p:nvPr/>
        </p:nvSpPr>
        <p:spPr>
          <a:xfrm>
            <a:off x="2016000" y="720000"/>
            <a:ext cx="7713938" cy="461665"/>
          </a:xfrm>
          <a:prstGeom prst="rect">
            <a:avLst/>
          </a:prstGeom>
          <a:noFill/>
        </p:spPr>
        <p:txBody>
          <a:bodyPr wrap="square">
            <a:spAutoFit/>
          </a:bodyPr>
          <a:lstStyle/>
          <a:p>
            <a:r>
              <a:rPr lang="en-US" sz="1200" i="1" dirty="0"/>
              <a:t>Overall, the workshop CLD reflects a comprehensive system where environmental, socio-economic, regulatory, and behavioral factors all interact to shape water neutrality decisions and sustainable development outcomes.</a:t>
            </a:r>
          </a:p>
        </p:txBody>
      </p:sp>
      <p:cxnSp>
        <p:nvCxnSpPr>
          <p:cNvPr id="47" name="Elbow Connector 46">
            <a:extLst>
              <a:ext uri="{FF2B5EF4-FFF2-40B4-BE49-F238E27FC236}">
                <a16:creationId xmlns:a16="http://schemas.microsoft.com/office/drawing/2014/main" id="{F9445DF1-A0CC-41D8-9321-1FF27E252C6F}"/>
              </a:ext>
            </a:extLst>
          </p:cNvPr>
          <p:cNvCxnSpPr>
            <a:cxnSpLocks/>
            <a:endCxn id="10" idx="0"/>
          </p:cNvCxnSpPr>
          <p:nvPr/>
        </p:nvCxnSpPr>
        <p:spPr>
          <a:xfrm rot="10800000">
            <a:off x="1324012" y="1760806"/>
            <a:ext cx="1799804" cy="97594"/>
          </a:xfrm>
          <a:prstGeom prst="bentConnector4">
            <a:avLst>
              <a:gd name="adj1" fmla="val 34266"/>
              <a:gd name="adj2" fmla="val 334236"/>
            </a:avLst>
          </a:prstGeom>
          <a:ln w="19050">
            <a:solidFill>
              <a:srgbClr val="92D050"/>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010CDE4-9422-F5E5-83F8-ACE2EE796D07}"/>
              </a:ext>
            </a:extLst>
          </p:cNvPr>
          <p:cNvSpPr txBox="1"/>
          <p:nvPr/>
        </p:nvSpPr>
        <p:spPr>
          <a:xfrm>
            <a:off x="9501376" y="1160625"/>
            <a:ext cx="2570363" cy="2492990"/>
          </a:xfrm>
          <a:prstGeom prst="rect">
            <a:avLst/>
          </a:prstGeom>
          <a:noFill/>
        </p:spPr>
        <p:txBody>
          <a:bodyPr wrap="square">
            <a:spAutoFit/>
          </a:bodyPr>
          <a:lstStyle/>
          <a:p>
            <a:pPr marL="285750" indent="-285750">
              <a:buFont typeface="Arial" panose="020B0604020202020204" pitchFamily="34" charset="0"/>
              <a:buChar char="•"/>
            </a:pPr>
            <a:r>
              <a:rPr lang="en-US" sz="1200" dirty="0"/>
              <a:t>Multilevel governance variables were mentioned in individual interviews; but were less linked to other variables. In workshops, these additions underscore the relationship between water demand, the effectiveness of water management systems, and the broader themes of sustainability within the context of environmental resilience and community socioeconomics.</a:t>
            </a:r>
          </a:p>
        </p:txBody>
      </p:sp>
    </p:spTree>
    <p:extLst>
      <p:ext uri="{BB962C8B-B14F-4D97-AF65-F5344CB8AC3E}">
        <p14:creationId xmlns:p14="http://schemas.microsoft.com/office/powerpoint/2010/main" val="155815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white board with many sticky notes&#10;&#10;Description automatically generated">
            <a:extLst>
              <a:ext uri="{FF2B5EF4-FFF2-40B4-BE49-F238E27FC236}">
                <a16:creationId xmlns:a16="http://schemas.microsoft.com/office/drawing/2014/main" id="{95D5B0B1-345B-2CF5-A7A8-6CD978AD6BDF}"/>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8936230" y="1264194"/>
            <a:ext cx="1547150" cy="1160363"/>
          </a:xfrm>
          <a:prstGeom prst="rect">
            <a:avLst/>
          </a:prstGeom>
        </p:spPr>
      </p:pic>
      <p:pic>
        <p:nvPicPr>
          <p:cNvPr id="4" name="Picture 3" descr="A group of people in a room&#10;&#10;Description automatically generated">
            <a:extLst>
              <a:ext uri="{FF2B5EF4-FFF2-40B4-BE49-F238E27FC236}">
                <a16:creationId xmlns:a16="http://schemas.microsoft.com/office/drawing/2014/main" id="{86BE4D59-095F-8BBC-FD0B-02E72DD63B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435" y="1252798"/>
            <a:ext cx="3962889" cy="2011166"/>
          </a:xfrm>
          <a:prstGeom prst="rect">
            <a:avLst/>
          </a:prstGeom>
        </p:spPr>
      </p:pic>
      <p:sp>
        <p:nvSpPr>
          <p:cNvPr id="5" name="Title 1">
            <a:extLst>
              <a:ext uri="{FF2B5EF4-FFF2-40B4-BE49-F238E27FC236}">
                <a16:creationId xmlns:a16="http://schemas.microsoft.com/office/drawing/2014/main" id="{6758A051-0AB7-526E-265B-85F0C278D967}"/>
              </a:ext>
            </a:extLst>
          </p:cNvPr>
          <p:cNvSpPr txBox="1">
            <a:spLocks/>
          </p:cNvSpPr>
          <p:nvPr/>
        </p:nvSpPr>
        <p:spPr>
          <a:xfrm>
            <a:off x="168847" y="407460"/>
            <a:ext cx="11582400" cy="604838"/>
          </a:xfrm>
          <a:prstGeom prst="rect">
            <a:avLst/>
          </a:prstGeom>
        </p:spPr>
        <p:txBody>
          <a:bodyPr vert="horz" lIns="91440" tIns="45720" rIns="91440" bIns="45720" rtlCol="0" anchor="ctr">
            <a:normAutofit fontScale="85000" lnSpcReduction="10000"/>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mj-cs"/>
              </a:defRPr>
            </a:lvl1pPr>
          </a:lstStyle>
          <a:p>
            <a:pPr algn="ctr"/>
            <a:r>
              <a:rPr lang="en-US" sz="2800" dirty="0"/>
              <a:t>Participatory approaches: engagement, learnings, alignment of priorities </a:t>
            </a:r>
          </a:p>
        </p:txBody>
      </p:sp>
      <p:pic>
        <p:nvPicPr>
          <p:cNvPr id="6" name="Picture 5">
            <a:extLst>
              <a:ext uri="{FF2B5EF4-FFF2-40B4-BE49-F238E27FC236}">
                <a16:creationId xmlns:a16="http://schemas.microsoft.com/office/drawing/2014/main" id="{9E08E13D-0241-5C48-E43C-559CE93C2B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4370" y="1192979"/>
            <a:ext cx="1791355" cy="1107345"/>
          </a:xfrm>
          <a:prstGeom prst="rect">
            <a:avLst/>
          </a:prstGeom>
          <a:ln w="12700">
            <a:solidFill>
              <a:schemeClr val="tx1"/>
            </a:solidFill>
          </a:ln>
        </p:spPr>
      </p:pic>
      <p:pic>
        <p:nvPicPr>
          <p:cNvPr id="7" name="Picture 6">
            <a:extLst>
              <a:ext uri="{FF2B5EF4-FFF2-40B4-BE49-F238E27FC236}">
                <a16:creationId xmlns:a16="http://schemas.microsoft.com/office/drawing/2014/main" id="{144DD027-EC7A-547C-D008-6D3C32C9D8C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99506" y="1675325"/>
            <a:ext cx="1745485" cy="1249997"/>
          </a:xfrm>
          <a:prstGeom prst="rect">
            <a:avLst/>
          </a:prstGeom>
          <a:ln w="12700">
            <a:solidFill>
              <a:schemeClr val="tx1"/>
            </a:solidFill>
          </a:ln>
        </p:spPr>
      </p:pic>
      <p:pic>
        <p:nvPicPr>
          <p:cNvPr id="8" name="Picture 7" descr="A diagram of water quality control&#10;&#10;Description automatically generated">
            <a:extLst>
              <a:ext uri="{FF2B5EF4-FFF2-40B4-BE49-F238E27FC236}">
                <a16:creationId xmlns:a16="http://schemas.microsoft.com/office/drawing/2014/main" id="{CF1CE845-57B1-3362-E2A2-BC7C57E989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98314" y="1982057"/>
            <a:ext cx="1990457" cy="1492843"/>
          </a:xfrm>
          <a:prstGeom prst="rect">
            <a:avLst/>
          </a:prstGeom>
        </p:spPr>
      </p:pic>
      <p:sp>
        <p:nvSpPr>
          <p:cNvPr id="9" name="TextBox 8">
            <a:extLst>
              <a:ext uri="{FF2B5EF4-FFF2-40B4-BE49-F238E27FC236}">
                <a16:creationId xmlns:a16="http://schemas.microsoft.com/office/drawing/2014/main" id="{00780ABB-7FD3-3A93-148A-0E5E9766CC3F}"/>
              </a:ext>
            </a:extLst>
          </p:cNvPr>
          <p:cNvSpPr txBox="1"/>
          <p:nvPr/>
        </p:nvSpPr>
        <p:spPr>
          <a:xfrm>
            <a:off x="468435" y="3588349"/>
            <a:ext cx="4614203" cy="369332"/>
          </a:xfrm>
          <a:prstGeom prst="rect">
            <a:avLst/>
          </a:prstGeom>
          <a:noFill/>
        </p:spPr>
        <p:txBody>
          <a:bodyPr wrap="square" rtlCol="0">
            <a:spAutoFit/>
          </a:bodyPr>
          <a:lstStyle/>
          <a:p>
            <a:r>
              <a:rPr lang="en-US" dirty="0"/>
              <a:t>Problem identification &amp; Workshops</a:t>
            </a:r>
          </a:p>
        </p:txBody>
      </p:sp>
      <p:sp>
        <p:nvSpPr>
          <p:cNvPr id="10" name="TextBox 9">
            <a:extLst>
              <a:ext uri="{FF2B5EF4-FFF2-40B4-BE49-F238E27FC236}">
                <a16:creationId xmlns:a16="http://schemas.microsoft.com/office/drawing/2014/main" id="{476468EA-6A6A-AB69-CC6E-8E7E965F8855}"/>
              </a:ext>
            </a:extLst>
          </p:cNvPr>
          <p:cNvSpPr txBox="1"/>
          <p:nvPr/>
        </p:nvSpPr>
        <p:spPr>
          <a:xfrm>
            <a:off x="5688528" y="3588349"/>
            <a:ext cx="4614203" cy="369332"/>
          </a:xfrm>
          <a:prstGeom prst="rect">
            <a:avLst/>
          </a:prstGeom>
          <a:noFill/>
        </p:spPr>
        <p:txBody>
          <a:bodyPr wrap="square" rtlCol="0">
            <a:spAutoFit/>
          </a:bodyPr>
          <a:lstStyle/>
          <a:p>
            <a:r>
              <a:rPr lang="en-US" dirty="0"/>
              <a:t>Systems maps</a:t>
            </a:r>
          </a:p>
        </p:txBody>
      </p:sp>
      <p:pic>
        <p:nvPicPr>
          <p:cNvPr id="11" name="Picture 10" descr="A screenshot of a virtual decision room&#10;&#10;Description automatically generated">
            <a:extLst>
              <a:ext uri="{FF2B5EF4-FFF2-40B4-BE49-F238E27FC236}">
                <a16:creationId xmlns:a16="http://schemas.microsoft.com/office/drawing/2014/main" id="{F4A2A35E-318D-3ABB-F0A0-FD79B429D2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06794" y="1920710"/>
            <a:ext cx="1791356" cy="1275314"/>
          </a:xfrm>
          <a:prstGeom prst="rect">
            <a:avLst/>
          </a:prstGeom>
        </p:spPr>
      </p:pic>
      <p:sp>
        <p:nvSpPr>
          <p:cNvPr id="12" name="TextBox 11">
            <a:extLst>
              <a:ext uri="{FF2B5EF4-FFF2-40B4-BE49-F238E27FC236}">
                <a16:creationId xmlns:a16="http://schemas.microsoft.com/office/drawing/2014/main" id="{36764823-2D56-3BF8-5FE5-AF491E23FAF9}"/>
              </a:ext>
            </a:extLst>
          </p:cNvPr>
          <p:cNvSpPr txBox="1"/>
          <p:nvPr/>
        </p:nvSpPr>
        <p:spPr>
          <a:xfrm>
            <a:off x="9132468" y="3527537"/>
            <a:ext cx="4614203" cy="369332"/>
          </a:xfrm>
          <a:prstGeom prst="rect">
            <a:avLst/>
          </a:prstGeom>
          <a:noFill/>
        </p:spPr>
        <p:txBody>
          <a:bodyPr wrap="square" rtlCol="0">
            <a:spAutoFit/>
          </a:bodyPr>
          <a:lstStyle/>
          <a:p>
            <a:r>
              <a:rPr lang="en-US" dirty="0"/>
              <a:t>Knowledge integration </a:t>
            </a:r>
          </a:p>
        </p:txBody>
      </p:sp>
      <p:sp>
        <p:nvSpPr>
          <p:cNvPr id="13" name="Text Placeholder 2">
            <a:extLst>
              <a:ext uri="{FF2B5EF4-FFF2-40B4-BE49-F238E27FC236}">
                <a16:creationId xmlns:a16="http://schemas.microsoft.com/office/drawing/2014/main" id="{108BDA16-E364-7C38-5C69-99694B3B9C3B}"/>
              </a:ext>
            </a:extLst>
          </p:cNvPr>
          <p:cNvSpPr txBox="1">
            <a:spLocks/>
          </p:cNvSpPr>
          <p:nvPr/>
        </p:nvSpPr>
        <p:spPr>
          <a:xfrm>
            <a:off x="1163955" y="3983518"/>
            <a:ext cx="9864090" cy="445928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Aft>
                <a:spcPts val="0"/>
              </a:spcAft>
            </a:pPr>
            <a:r>
              <a:rPr lang="en-GB" sz="1800" b="1" dirty="0">
                <a:latin typeface="+mn-lt"/>
              </a:rPr>
              <a:t>Effectiveness of a participatory approach: </a:t>
            </a:r>
            <a:r>
              <a:rPr lang="en-GB" sz="1800" dirty="0">
                <a:latin typeface="+mn-lt"/>
              </a:rPr>
              <a:t>Enhances decision-making through holistic perspectives, promotes collaboration across multiple layers and sectors, and incorporates diverse viewpoints. </a:t>
            </a:r>
          </a:p>
          <a:p>
            <a:pPr marL="457200" indent="-457200">
              <a:lnSpc>
                <a:spcPct val="100000"/>
              </a:lnSpc>
              <a:spcAft>
                <a:spcPts val="0"/>
              </a:spcAft>
            </a:pPr>
            <a:r>
              <a:rPr lang="en-GB" sz="1800" b="1" dirty="0">
                <a:latin typeface="+mn-lt"/>
              </a:rPr>
              <a:t>Long-term engagement is crucial for the effectiveness of participatory ST approach</a:t>
            </a:r>
            <a:r>
              <a:rPr lang="en-GB" sz="1800" dirty="0">
                <a:latin typeface="+mn-lt"/>
              </a:rPr>
              <a:t>:  Sustained support is crucial for tackling complex issues that span multiple sectors, highlighting the need for ongoing commitment.</a:t>
            </a:r>
          </a:p>
          <a:p>
            <a:pPr marL="457200" indent="-457200">
              <a:lnSpc>
                <a:spcPct val="100000"/>
              </a:lnSpc>
              <a:spcAft>
                <a:spcPts val="0"/>
              </a:spcAft>
            </a:pPr>
            <a:r>
              <a:rPr lang="en-GB" sz="1800" b="1" dirty="0">
                <a:latin typeface="+mn-lt"/>
              </a:rPr>
              <a:t>Alignment of priorities &amp; understandings:  </a:t>
            </a:r>
            <a:r>
              <a:rPr lang="en-GB" sz="1800" dirty="0">
                <a:latin typeface="+mn-lt"/>
              </a:rPr>
              <a:t>Despite varying priorities among different organizations, focusing on policies, operational management, and common terminologies like 'water neutrality' is essential for holistic approaches.</a:t>
            </a:r>
          </a:p>
        </p:txBody>
      </p:sp>
    </p:spTree>
    <p:extLst>
      <p:ext uri="{BB962C8B-B14F-4D97-AF65-F5344CB8AC3E}">
        <p14:creationId xmlns:p14="http://schemas.microsoft.com/office/powerpoint/2010/main" val="25143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018D-AF5F-356C-ABEB-96F9F5D43960}"/>
              </a:ext>
            </a:extLst>
          </p:cNvPr>
          <p:cNvSpPr>
            <a:spLocks noGrp="1"/>
          </p:cNvSpPr>
          <p:nvPr>
            <p:ph type="ctrTitle" idx="4294967295"/>
          </p:nvPr>
        </p:nvSpPr>
        <p:spPr>
          <a:xfrm>
            <a:off x="0" y="1981200"/>
            <a:ext cx="11623675" cy="993775"/>
          </a:xfrm>
        </p:spPr>
        <p:txBody>
          <a:bodyPr/>
          <a:lstStyle/>
          <a:p>
            <a:r>
              <a:rPr lang="en-US" dirty="0"/>
              <a:t>Thank you for listening</a:t>
            </a:r>
          </a:p>
        </p:txBody>
      </p:sp>
      <p:sp>
        <p:nvSpPr>
          <p:cNvPr id="3" name="Text Placeholder 2">
            <a:extLst>
              <a:ext uri="{FF2B5EF4-FFF2-40B4-BE49-F238E27FC236}">
                <a16:creationId xmlns:a16="http://schemas.microsoft.com/office/drawing/2014/main" id="{98DC4F0F-EFE3-D158-50D6-955FD5765A78}"/>
              </a:ext>
            </a:extLst>
          </p:cNvPr>
          <p:cNvSpPr>
            <a:spLocks noGrp="1"/>
          </p:cNvSpPr>
          <p:nvPr>
            <p:ph type="body" sz="quarter" idx="4294967295"/>
          </p:nvPr>
        </p:nvSpPr>
        <p:spPr>
          <a:xfrm>
            <a:off x="217170" y="3181668"/>
            <a:ext cx="6003925" cy="2064702"/>
          </a:xfrm>
        </p:spPr>
        <p:txBody>
          <a:bodyPr>
            <a:normAutofit/>
          </a:bodyPr>
          <a:lstStyle/>
          <a:p>
            <a:pPr marL="0" indent="0">
              <a:buNone/>
            </a:pPr>
            <a:r>
              <a:rPr lang="en-US" sz="1400" dirty="0"/>
              <a:t>Koko Zhou </a:t>
            </a:r>
          </a:p>
          <a:p>
            <a:pPr marL="0" indent="0">
              <a:buNone/>
            </a:pPr>
            <a:r>
              <a:rPr lang="en-US" sz="1400"/>
              <a:t>UCL Research </a:t>
            </a:r>
            <a:r>
              <a:rPr lang="en-US" sz="1400" dirty="0"/>
              <a:t>Fellow </a:t>
            </a:r>
          </a:p>
          <a:p>
            <a:pPr marL="0" indent="0">
              <a:buNone/>
            </a:pPr>
            <a:r>
              <a:rPr lang="en-US" sz="1400" dirty="0">
                <a:hlinkClick r:id="rId2"/>
              </a:rPr>
              <a:t>ke.zhou@ucl.ac.uk</a:t>
            </a:r>
            <a:r>
              <a:rPr lang="en-US" sz="1400" dirty="0"/>
              <a:t> </a:t>
            </a:r>
          </a:p>
        </p:txBody>
      </p:sp>
    </p:spTree>
    <p:extLst>
      <p:ext uri="{BB962C8B-B14F-4D97-AF65-F5344CB8AC3E}">
        <p14:creationId xmlns:p14="http://schemas.microsoft.com/office/powerpoint/2010/main" val="1746487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030B0D-DC5A-A0D4-1E21-A332A5E9A231}"/>
              </a:ext>
            </a:extLst>
          </p:cNvPr>
          <p:cNvSpPr>
            <a:spLocks noGrp="1"/>
          </p:cNvSpPr>
          <p:nvPr>
            <p:ph type="title"/>
          </p:nvPr>
        </p:nvSpPr>
        <p:spPr/>
        <p:txBody>
          <a:bodyPr>
            <a:normAutofit/>
          </a:bodyPr>
          <a:lstStyle/>
          <a:p>
            <a:r>
              <a:rPr lang="en-US" sz="2800" dirty="0"/>
              <a:t>Stakeholders’ aims in Enfield case study </a:t>
            </a:r>
          </a:p>
        </p:txBody>
      </p:sp>
      <p:sp>
        <p:nvSpPr>
          <p:cNvPr id="6" name="Text Placeholder 5">
            <a:extLst>
              <a:ext uri="{FF2B5EF4-FFF2-40B4-BE49-F238E27FC236}">
                <a16:creationId xmlns:a16="http://schemas.microsoft.com/office/drawing/2014/main" id="{8BA4F6F0-1833-AC9C-B73C-56D0E4965586}"/>
              </a:ext>
            </a:extLst>
          </p:cNvPr>
          <p:cNvSpPr txBox="1">
            <a:spLocks noGrp="1"/>
          </p:cNvSpPr>
          <p:nvPr>
            <p:ph type="body" sz="quarter" idx="13"/>
          </p:nvPr>
        </p:nvSpPr>
        <p:spPr>
          <a:xfrm>
            <a:off x="286384" y="1309816"/>
            <a:ext cx="11582527" cy="2318583"/>
          </a:xfrm>
          <a:prstGeom prst="rect">
            <a:avLst/>
          </a:prstGeom>
          <a:noFill/>
        </p:spPr>
        <p:txBody>
          <a:bodyPr wrap="square">
            <a:spAutoFit/>
          </a:bodyPr>
          <a:lstStyle/>
          <a:p>
            <a:pPr marL="342900" lvl="0" indent="-342900">
              <a:lnSpc>
                <a:spcPct val="100000"/>
              </a:lnSpc>
              <a:buFont typeface="Symbol" pitchFamily="2" charset="2"/>
              <a:buChar char=""/>
            </a:pPr>
            <a:r>
              <a:rPr lang="en-GB" sz="1800" dirty="0">
                <a:effectLst/>
                <a:latin typeface="+mn-lt"/>
                <a:ea typeface="Calibri" panose="020F0502020204030204" pitchFamily="34" charset="0"/>
                <a:cs typeface="Times New Roman" panose="02020603050405020304" pitchFamily="18" charset="0"/>
              </a:rPr>
              <a:t>Explore water neutrality in decision-making considerations between brownfield and greenfield projects, and examine the broader trade-offs and challenges in development.</a:t>
            </a:r>
          </a:p>
          <a:p>
            <a:pPr marL="342900" lvl="0" indent="-342900">
              <a:lnSpc>
                <a:spcPct val="100000"/>
              </a:lnSpc>
              <a:buFont typeface="Symbol" pitchFamily="2" charset="2"/>
              <a:buChar char=""/>
            </a:pPr>
            <a:r>
              <a:rPr lang="en-GB" sz="1800" dirty="0">
                <a:effectLst/>
                <a:latin typeface="+mn-lt"/>
                <a:ea typeface="Calibri" panose="020F0502020204030204" pitchFamily="34" charset="0"/>
                <a:cs typeface="Times New Roman" panose="02020603050405020304" pitchFamily="18" charset="0"/>
              </a:rPr>
              <a:t>Stakeholders aim to introduce digital tools to manage multiple datasets efficiently and reduce the time required to produce local plans.</a:t>
            </a:r>
          </a:p>
          <a:p>
            <a:pPr marL="342900" lvl="0" indent="-342900">
              <a:lnSpc>
                <a:spcPct val="100000"/>
              </a:lnSpc>
              <a:buFont typeface="Symbol" pitchFamily="2" charset="2"/>
              <a:buChar char=""/>
            </a:pPr>
            <a:r>
              <a:rPr lang="en-GB" sz="1800" dirty="0">
                <a:effectLst/>
                <a:latin typeface="+mn-lt"/>
                <a:ea typeface="Calibri" panose="020F0502020204030204" pitchFamily="34" charset="0"/>
                <a:cs typeface="Times New Roman" panose="02020603050405020304" pitchFamily="18" charset="0"/>
              </a:rPr>
              <a:t>The goal is to facilitate decision-making when confronted with complexities in water neutrality and urban developments.</a:t>
            </a:r>
          </a:p>
        </p:txBody>
      </p:sp>
      <p:sp>
        <p:nvSpPr>
          <p:cNvPr id="8" name="TextBox 7">
            <a:extLst>
              <a:ext uri="{FF2B5EF4-FFF2-40B4-BE49-F238E27FC236}">
                <a16:creationId xmlns:a16="http://schemas.microsoft.com/office/drawing/2014/main" id="{C81F5C3B-33A9-E605-43FF-5AD1DB61C497}"/>
              </a:ext>
            </a:extLst>
          </p:cNvPr>
          <p:cNvSpPr txBox="1"/>
          <p:nvPr/>
        </p:nvSpPr>
        <p:spPr>
          <a:xfrm>
            <a:off x="286384" y="3994222"/>
            <a:ext cx="5631499" cy="2031325"/>
          </a:xfrm>
          <a:prstGeom prst="rect">
            <a:avLst/>
          </a:prstGeom>
          <a:noFill/>
        </p:spPr>
        <p:txBody>
          <a:bodyPr wrap="square">
            <a:spAutoFit/>
          </a:bodyPr>
          <a:lstStyle/>
          <a:p>
            <a:r>
              <a:rPr lang="en-US" b="1" dirty="0">
                <a:solidFill>
                  <a:srgbClr val="000000"/>
                </a:solidFill>
                <a:effectLst/>
                <a:ea typeface="Calibri Light" panose="020F0302020204030204" pitchFamily="34" charset="0"/>
                <a:cs typeface="Times New Roman" panose="02020603050405020304" pitchFamily="18" charset="0"/>
              </a:rPr>
              <a:t>Project aims: </a:t>
            </a:r>
          </a:p>
          <a:p>
            <a:pPr marL="285750" indent="-285750">
              <a:buFont typeface="Arial" panose="020B0604020202020204" pitchFamily="34" charset="0"/>
              <a:buChar char="•"/>
            </a:pPr>
            <a:r>
              <a:rPr lang="en-US" dirty="0">
                <a:solidFill>
                  <a:srgbClr val="000000"/>
                </a:solidFill>
                <a:ea typeface="Calibri Light" panose="020F0302020204030204" pitchFamily="34" charset="0"/>
                <a:cs typeface="Times New Roman" panose="02020603050405020304" pitchFamily="18" charset="0"/>
              </a:rPr>
              <a:t>M</a:t>
            </a:r>
            <a:r>
              <a:rPr lang="en-US" dirty="0">
                <a:solidFill>
                  <a:srgbClr val="000000"/>
                </a:solidFill>
                <a:effectLst/>
                <a:ea typeface="Calibri Light" panose="020F0302020204030204" pitchFamily="34" charset="0"/>
                <a:cs typeface="Times New Roman" panose="02020603050405020304" pitchFamily="18" charset="0"/>
              </a:rPr>
              <a:t>ap the complex interconnections between the variables impacting decision-making toward sustainable urban development and water-neutral solutions in several strategic planning areas in the London Borough of Enfield (LBE).  </a:t>
            </a:r>
            <a:endParaRPr lang="en-GB" dirty="0">
              <a:solidFill>
                <a:srgbClr val="000000"/>
              </a:solidFill>
              <a:effectLst/>
              <a:ea typeface="Calibri Light" panose="020F0302020204030204" pitchFamily="34" charset="0"/>
              <a:cs typeface="Times New Roman" panose="02020603050405020304" pitchFamily="18" charset="0"/>
            </a:endParaRPr>
          </a:p>
          <a:p>
            <a:pPr algn="l"/>
            <a:endParaRPr lang="en-US" dirty="0">
              <a:cs typeface="Times New Roman" panose="02020603050405020304" pitchFamily="18" charset="0"/>
            </a:endParaRPr>
          </a:p>
        </p:txBody>
      </p:sp>
      <p:sp>
        <p:nvSpPr>
          <p:cNvPr id="10" name="TextBox 9">
            <a:extLst>
              <a:ext uri="{FF2B5EF4-FFF2-40B4-BE49-F238E27FC236}">
                <a16:creationId xmlns:a16="http://schemas.microsoft.com/office/drawing/2014/main" id="{0097AB88-75C5-16C4-A85A-4E39D57A29F2}"/>
              </a:ext>
            </a:extLst>
          </p:cNvPr>
          <p:cNvSpPr txBox="1"/>
          <p:nvPr/>
        </p:nvSpPr>
        <p:spPr>
          <a:xfrm>
            <a:off x="6059614" y="3994222"/>
            <a:ext cx="5809297" cy="1754326"/>
          </a:xfrm>
          <a:prstGeom prst="rect">
            <a:avLst/>
          </a:prstGeom>
          <a:noFill/>
        </p:spPr>
        <p:txBody>
          <a:bodyPr wrap="square">
            <a:spAutoFit/>
          </a:bodyPr>
          <a:lstStyle/>
          <a:p>
            <a:pPr algn="l"/>
            <a:r>
              <a:rPr lang="en-US" b="1" dirty="0">
                <a:cs typeface="Times New Roman" panose="02020603050405020304" pitchFamily="18" charset="0"/>
              </a:rPr>
              <a:t>Research Questions: </a:t>
            </a:r>
          </a:p>
          <a:p>
            <a:pPr marL="285750" indent="-285750">
              <a:buFont typeface="Arial" panose="020B0604020202020204" pitchFamily="34" charset="0"/>
              <a:buChar char="•"/>
            </a:pPr>
            <a:r>
              <a:rPr lang="en-US" dirty="0">
                <a:cs typeface="Times New Roman" panose="02020603050405020304" pitchFamily="18" charset="0"/>
              </a:rPr>
              <a:t>How do water neutrality indicators such as consumer demand, flood risk, and river water quality link with other variables? </a:t>
            </a:r>
          </a:p>
          <a:p>
            <a:pPr marL="285750" indent="-285750" algn="l">
              <a:buFont typeface="Arial" panose="020B0604020202020204" pitchFamily="34" charset="0"/>
              <a:buChar char="•"/>
            </a:pPr>
            <a:r>
              <a:rPr lang="en-US" dirty="0">
                <a:cs typeface="Times New Roman" panose="02020603050405020304" pitchFamily="18" charset="0"/>
              </a:rPr>
              <a:t>How do various </a:t>
            </a:r>
            <a:r>
              <a:rPr lang="en-US" dirty="0" err="1">
                <a:cs typeface="Times New Roman" panose="02020603050405020304" pitchFamily="18" charset="0"/>
              </a:rPr>
              <a:t>organisational</a:t>
            </a:r>
            <a:r>
              <a:rPr lang="en-US" dirty="0">
                <a:cs typeface="Times New Roman" panose="02020603050405020304" pitchFamily="18" charset="0"/>
              </a:rPr>
              <a:t> groups perceive the variables in distinct ways?</a:t>
            </a:r>
          </a:p>
        </p:txBody>
      </p:sp>
    </p:spTree>
    <p:extLst>
      <p:ext uri="{BB962C8B-B14F-4D97-AF65-F5344CB8AC3E}">
        <p14:creationId xmlns:p14="http://schemas.microsoft.com/office/powerpoint/2010/main" val="3410496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5063-C9C0-5ABC-F2C0-2E6686DFDF52}"/>
              </a:ext>
            </a:extLst>
          </p:cNvPr>
          <p:cNvSpPr>
            <a:spLocks noGrp="1"/>
          </p:cNvSpPr>
          <p:nvPr>
            <p:ph type="title" idx="4294967295"/>
          </p:nvPr>
        </p:nvSpPr>
        <p:spPr>
          <a:xfrm>
            <a:off x="304800" y="192062"/>
            <a:ext cx="11582400" cy="606425"/>
          </a:xfrm>
        </p:spPr>
        <p:txBody>
          <a:bodyPr>
            <a:normAutofit/>
          </a:bodyPr>
          <a:lstStyle/>
          <a:p>
            <a:r>
              <a:rPr lang="en-US" sz="2400" dirty="0"/>
              <a:t>Emotion boundaries in the CLD</a:t>
            </a:r>
          </a:p>
        </p:txBody>
      </p:sp>
      <p:pic>
        <p:nvPicPr>
          <p:cNvPr id="5" name="Picture 4" descr="A screenshot of a chart&#10;&#10;Description automatically generated">
            <a:extLst>
              <a:ext uri="{FF2B5EF4-FFF2-40B4-BE49-F238E27FC236}">
                <a16:creationId xmlns:a16="http://schemas.microsoft.com/office/drawing/2014/main" id="{2629386F-A655-FDAB-24B3-0E73FE1255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736" y="849064"/>
            <a:ext cx="6988164" cy="5816874"/>
          </a:xfrm>
          <a:prstGeom prst="rect">
            <a:avLst/>
          </a:prstGeom>
        </p:spPr>
      </p:pic>
      <p:pic>
        <p:nvPicPr>
          <p:cNvPr id="1026" name="Picture 2" descr="A diagram of a diagram&#10;&#10;Description automatically generated with medium confidence">
            <a:extLst>
              <a:ext uri="{FF2B5EF4-FFF2-40B4-BE49-F238E27FC236}">
                <a16:creationId xmlns:a16="http://schemas.microsoft.com/office/drawing/2014/main" id="{9795CEE2-DDA8-EEBA-CD75-60AE70E6CF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68683" y="2667274"/>
            <a:ext cx="4118517" cy="21804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1738F14-6E9F-57E3-D0D0-3FC1F796F7E3}"/>
              </a:ext>
            </a:extLst>
          </p:cNvPr>
          <p:cNvSpPr/>
          <p:nvPr/>
        </p:nvSpPr>
        <p:spPr>
          <a:xfrm>
            <a:off x="304736" y="4212771"/>
            <a:ext cx="7064893" cy="118654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44181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8FD0-620B-0720-0883-91928D4BEB2F}"/>
              </a:ext>
            </a:extLst>
          </p:cNvPr>
          <p:cNvSpPr>
            <a:spLocks noGrp="1"/>
          </p:cNvSpPr>
          <p:nvPr>
            <p:ph type="title"/>
          </p:nvPr>
        </p:nvSpPr>
        <p:spPr>
          <a:xfrm>
            <a:off x="436014" y="183284"/>
            <a:ext cx="11582527" cy="605790"/>
          </a:xfrm>
        </p:spPr>
        <p:txBody>
          <a:bodyPr>
            <a:normAutofit/>
          </a:bodyPr>
          <a:lstStyle/>
          <a:p>
            <a:pPr algn="ctr"/>
            <a:r>
              <a:rPr lang="en-US" sz="2800" dirty="0"/>
              <a:t>GLA priorities </a:t>
            </a:r>
          </a:p>
        </p:txBody>
      </p:sp>
      <p:pic>
        <p:nvPicPr>
          <p:cNvPr id="5" name="Picture 4">
            <a:extLst>
              <a:ext uri="{FF2B5EF4-FFF2-40B4-BE49-F238E27FC236}">
                <a16:creationId xmlns:a16="http://schemas.microsoft.com/office/drawing/2014/main" id="{21694900-4E24-DEF5-6BB0-62D71F014C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9600" y="1494000"/>
            <a:ext cx="7431726" cy="5054400"/>
          </a:xfrm>
          <a:prstGeom prst="rect">
            <a:avLst/>
          </a:prstGeom>
          <a:ln w="12700">
            <a:solidFill>
              <a:schemeClr val="tx1"/>
            </a:solidFill>
          </a:ln>
        </p:spPr>
      </p:pic>
      <p:sp>
        <p:nvSpPr>
          <p:cNvPr id="11" name="TextBox 10">
            <a:extLst>
              <a:ext uri="{FF2B5EF4-FFF2-40B4-BE49-F238E27FC236}">
                <a16:creationId xmlns:a16="http://schemas.microsoft.com/office/drawing/2014/main" id="{5BAA8961-BCFB-4514-C967-E77E5D88B422}"/>
              </a:ext>
            </a:extLst>
          </p:cNvPr>
          <p:cNvSpPr txBox="1"/>
          <p:nvPr/>
        </p:nvSpPr>
        <p:spPr>
          <a:xfrm>
            <a:off x="9410007" y="1398844"/>
            <a:ext cx="2608534" cy="1938992"/>
          </a:xfrm>
          <a:prstGeom prst="rect">
            <a:avLst/>
          </a:prstGeom>
          <a:noFill/>
        </p:spPr>
        <p:txBody>
          <a:bodyPr wrap="square">
            <a:spAutoFit/>
          </a:bodyPr>
          <a:lstStyle/>
          <a:p>
            <a:r>
              <a:rPr lang="en-US" sz="1200" b="1" dirty="0">
                <a:solidFill>
                  <a:srgbClr val="002060"/>
                </a:solidFill>
              </a:rPr>
              <a:t>Climate Adaptation: </a:t>
            </a:r>
          </a:p>
          <a:p>
            <a:r>
              <a:rPr lang="en-US" sz="1200" dirty="0"/>
              <a:t>This priority focuses on managing stormwater and surface water effectively. This management doesn't necessarily involve the implementation of blue and green infrastructure but includes other strategic measures towards water neutrality.</a:t>
            </a:r>
          </a:p>
          <a:p>
            <a:pPr marL="171450" indent="-171450">
              <a:buFont typeface="Arial" panose="020B0604020202020204" pitchFamily="34" charset="0"/>
              <a:buChar char="•"/>
            </a:pPr>
            <a:r>
              <a:rPr lang="en-US" sz="1200" dirty="0"/>
              <a:t>Flood risk </a:t>
            </a:r>
          </a:p>
        </p:txBody>
      </p:sp>
      <p:sp>
        <p:nvSpPr>
          <p:cNvPr id="13" name="TextBox 12">
            <a:extLst>
              <a:ext uri="{FF2B5EF4-FFF2-40B4-BE49-F238E27FC236}">
                <a16:creationId xmlns:a16="http://schemas.microsoft.com/office/drawing/2014/main" id="{DE660958-9486-49C5-BE84-173AA382FFA6}"/>
              </a:ext>
            </a:extLst>
          </p:cNvPr>
          <p:cNvSpPr txBox="1"/>
          <p:nvPr/>
        </p:nvSpPr>
        <p:spPr>
          <a:xfrm>
            <a:off x="9378665" y="3519679"/>
            <a:ext cx="2702597" cy="1938992"/>
          </a:xfrm>
          <a:prstGeom prst="rect">
            <a:avLst/>
          </a:prstGeom>
          <a:noFill/>
        </p:spPr>
        <p:txBody>
          <a:bodyPr wrap="square">
            <a:spAutoFit/>
          </a:bodyPr>
          <a:lstStyle/>
          <a:p>
            <a:r>
              <a:rPr lang="en-US" sz="1200" b="1" dirty="0">
                <a:solidFill>
                  <a:srgbClr val="002060"/>
                </a:solidFill>
              </a:rPr>
              <a:t>Good Growth: </a:t>
            </a:r>
          </a:p>
          <a:p>
            <a:r>
              <a:rPr lang="en-US" sz="1200" dirty="0"/>
              <a:t>This priority refers to the strategic and sustainable approach to urban development. It encompasses delivering housing and commercial growth that considers environmental resources and sustainable growth spatially. </a:t>
            </a:r>
          </a:p>
          <a:p>
            <a:pPr marL="171450" indent="-171450">
              <a:buFont typeface="Arial" panose="020B0604020202020204" pitchFamily="34" charset="0"/>
              <a:buChar char="•"/>
            </a:pPr>
            <a:r>
              <a:rPr lang="en-US" sz="1200" dirty="0"/>
              <a:t>Population growth </a:t>
            </a:r>
          </a:p>
          <a:p>
            <a:pPr marL="171450" indent="-171450">
              <a:buFont typeface="Arial" panose="020B0604020202020204" pitchFamily="34" charset="0"/>
              <a:buChar char="•"/>
            </a:pPr>
            <a:r>
              <a:rPr lang="en-US" sz="1200" dirty="0"/>
              <a:t>Water efficiency  </a:t>
            </a:r>
          </a:p>
        </p:txBody>
      </p:sp>
      <p:sp>
        <p:nvSpPr>
          <p:cNvPr id="17" name="TextBox 16">
            <a:extLst>
              <a:ext uri="{FF2B5EF4-FFF2-40B4-BE49-F238E27FC236}">
                <a16:creationId xmlns:a16="http://schemas.microsoft.com/office/drawing/2014/main" id="{EC53A669-BE35-3485-2BD9-C9F8C745F279}"/>
              </a:ext>
            </a:extLst>
          </p:cNvPr>
          <p:cNvSpPr txBox="1"/>
          <p:nvPr/>
        </p:nvSpPr>
        <p:spPr>
          <a:xfrm>
            <a:off x="1620507" y="755336"/>
            <a:ext cx="8296102" cy="461665"/>
          </a:xfrm>
          <a:prstGeom prst="rect">
            <a:avLst/>
          </a:prstGeom>
          <a:noFill/>
        </p:spPr>
        <p:txBody>
          <a:bodyPr wrap="square">
            <a:spAutoFit/>
          </a:bodyPr>
          <a:lstStyle/>
          <a:p>
            <a:pPr algn="l"/>
            <a:r>
              <a:rPr lang="en-GB" sz="1200" b="0" i="1" u="none" strike="noStrike" dirty="0">
                <a:solidFill>
                  <a:srgbClr val="0D0D0D"/>
                </a:solidFill>
                <a:effectLst/>
              </a:rPr>
              <a:t>This map underscores the GLA’s priorities in water neutrality management, highlighting the importance of good growth and </a:t>
            </a:r>
            <a:r>
              <a:rPr lang="en-US" sz="1200" i="1" dirty="0"/>
              <a:t>adaptation to climate change impacts and sustainable environment.</a:t>
            </a:r>
            <a:endParaRPr lang="en-GB" sz="1200" b="0" i="1" u="none" strike="noStrike" dirty="0">
              <a:solidFill>
                <a:srgbClr val="0D0D0D"/>
              </a:solidFill>
              <a:effectLst/>
            </a:endParaRPr>
          </a:p>
        </p:txBody>
      </p:sp>
      <p:sp>
        <p:nvSpPr>
          <p:cNvPr id="18" name="TextBox 17">
            <a:extLst>
              <a:ext uri="{FF2B5EF4-FFF2-40B4-BE49-F238E27FC236}">
                <a16:creationId xmlns:a16="http://schemas.microsoft.com/office/drawing/2014/main" id="{5B2CFEA8-8B54-DEFD-9501-493B0F504440}"/>
              </a:ext>
            </a:extLst>
          </p:cNvPr>
          <p:cNvSpPr txBox="1"/>
          <p:nvPr/>
        </p:nvSpPr>
        <p:spPr>
          <a:xfrm>
            <a:off x="1549603" y="6534203"/>
            <a:ext cx="8049394" cy="369332"/>
          </a:xfrm>
          <a:prstGeom prst="rect">
            <a:avLst/>
          </a:prstGeom>
          <a:noFill/>
        </p:spPr>
        <p:txBody>
          <a:bodyPr wrap="square">
            <a:spAutoFit/>
          </a:bodyPr>
          <a:lstStyle/>
          <a:p>
            <a:pPr algn="ctr"/>
            <a:r>
              <a:rPr lang="en-US" dirty="0"/>
              <a:t>Group Model Building Workshop CLD (EA &amp; GLA) &amp; GLA priorities</a:t>
            </a:r>
          </a:p>
        </p:txBody>
      </p:sp>
      <p:cxnSp>
        <p:nvCxnSpPr>
          <p:cNvPr id="19" name="Elbow Connector 18">
            <a:extLst>
              <a:ext uri="{FF2B5EF4-FFF2-40B4-BE49-F238E27FC236}">
                <a16:creationId xmlns:a16="http://schemas.microsoft.com/office/drawing/2014/main" id="{56F1B12F-994D-A162-3EA7-7FF5492FBBDF}"/>
              </a:ext>
            </a:extLst>
          </p:cNvPr>
          <p:cNvCxnSpPr>
            <a:cxnSpLocks/>
          </p:cNvCxnSpPr>
          <p:nvPr/>
        </p:nvCxnSpPr>
        <p:spPr>
          <a:xfrm rot="10800000" flipV="1">
            <a:off x="8436690" y="2186497"/>
            <a:ext cx="973317" cy="625304"/>
          </a:xfrm>
          <a:prstGeom prst="bentConnector3">
            <a:avLst>
              <a:gd name="adj1" fmla="val 100289"/>
            </a:avLst>
          </a:prstGeom>
          <a:ln w="19050">
            <a:solidFill>
              <a:srgbClr val="002060"/>
            </a:solidFill>
            <a:headEnd type="oval"/>
            <a:tailEnd type="oval" w="lg" len="lg"/>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1F17DCB-A095-4B69-530F-9E0E5FA97AB0}"/>
              </a:ext>
            </a:extLst>
          </p:cNvPr>
          <p:cNvCxnSpPr>
            <a:cxnSpLocks/>
          </p:cNvCxnSpPr>
          <p:nvPr/>
        </p:nvCxnSpPr>
        <p:spPr>
          <a:xfrm rot="10800000" flipV="1">
            <a:off x="7557397" y="4707980"/>
            <a:ext cx="1852610" cy="1613484"/>
          </a:xfrm>
          <a:prstGeom prst="bentConnector3">
            <a:avLst>
              <a:gd name="adj1" fmla="val 30796"/>
            </a:avLst>
          </a:prstGeom>
          <a:ln w="19050">
            <a:solidFill>
              <a:srgbClr val="002060"/>
            </a:solidFill>
            <a:headEnd type="oval"/>
            <a:tailEnd type="oval" w="lg" len="lg"/>
          </a:ln>
        </p:spPr>
        <p:style>
          <a:lnRef idx="1">
            <a:schemeClr val="accent1"/>
          </a:lnRef>
          <a:fillRef idx="0">
            <a:schemeClr val="accent1"/>
          </a:fillRef>
          <a:effectRef idx="0">
            <a:schemeClr val="accent1"/>
          </a:effectRef>
          <a:fontRef idx="minor">
            <a:schemeClr val="tx1"/>
          </a:fontRef>
        </p:style>
      </p:cxnSp>
      <p:pic>
        <p:nvPicPr>
          <p:cNvPr id="24" name="Graphic 23" descr="Arrow: Anti-clockwise curve with solid fill">
            <a:extLst>
              <a:ext uri="{FF2B5EF4-FFF2-40B4-BE49-F238E27FC236}">
                <a16:creationId xmlns:a16="http://schemas.microsoft.com/office/drawing/2014/main" id="{185D8067-8499-5FF8-4A92-8367D97C4D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021298">
            <a:off x="6289688" y="5475692"/>
            <a:ext cx="1406147" cy="863642"/>
          </a:xfrm>
          <a:prstGeom prst="rect">
            <a:avLst/>
          </a:prstGeom>
        </p:spPr>
      </p:pic>
      <p:pic>
        <p:nvPicPr>
          <p:cNvPr id="26" name="Graphic 25" descr="Arrow: Anti-clockwise curve with solid fill">
            <a:extLst>
              <a:ext uri="{FF2B5EF4-FFF2-40B4-BE49-F238E27FC236}">
                <a16:creationId xmlns:a16="http://schemas.microsoft.com/office/drawing/2014/main" id="{83A12418-DD4C-145B-2AC5-F13D0E5747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17556" flipV="1">
            <a:off x="3753018" y="5803275"/>
            <a:ext cx="1406147" cy="846590"/>
          </a:xfrm>
          <a:prstGeom prst="rect">
            <a:avLst/>
          </a:prstGeom>
        </p:spPr>
      </p:pic>
      <p:pic>
        <p:nvPicPr>
          <p:cNvPr id="27" name="Graphic 26" descr="Arrow: Anti-clockwise curve with solid fill">
            <a:extLst>
              <a:ext uri="{FF2B5EF4-FFF2-40B4-BE49-F238E27FC236}">
                <a16:creationId xmlns:a16="http://schemas.microsoft.com/office/drawing/2014/main" id="{C60F6AB1-CEC5-F218-8800-5085B6CA5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50960">
            <a:off x="6658568" y="2261461"/>
            <a:ext cx="1406147" cy="863642"/>
          </a:xfrm>
          <a:prstGeom prst="rect">
            <a:avLst/>
          </a:prstGeom>
        </p:spPr>
      </p:pic>
    </p:spTree>
    <p:extLst>
      <p:ext uri="{BB962C8B-B14F-4D97-AF65-F5344CB8AC3E}">
        <p14:creationId xmlns:p14="http://schemas.microsoft.com/office/powerpoint/2010/main" val="3187157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8BA7-0EAA-D5A8-BCDB-2C7F8EC7270B}"/>
              </a:ext>
            </a:extLst>
          </p:cNvPr>
          <p:cNvSpPr>
            <a:spLocks noGrp="1"/>
          </p:cNvSpPr>
          <p:nvPr>
            <p:ph type="title" idx="4294967295"/>
          </p:nvPr>
        </p:nvSpPr>
        <p:spPr>
          <a:xfrm>
            <a:off x="304800" y="440409"/>
            <a:ext cx="11582400" cy="604837"/>
          </a:xfrm>
        </p:spPr>
        <p:txBody>
          <a:bodyPr>
            <a:normAutofit/>
          </a:bodyPr>
          <a:lstStyle/>
          <a:p>
            <a:r>
              <a:rPr lang="en-US" sz="2800" dirty="0"/>
              <a:t>Participatory approaches in systems thinking </a:t>
            </a:r>
          </a:p>
        </p:txBody>
      </p:sp>
      <p:graphicFrame>
        <p:nvGraphicFramePr>
          <p:cNvPr id="17" name="Diagram 16">
            <a:extLst>
              <a:ext uri="{FF2B5EF4-FFF2-40B4-BE49-F238E27FC236}">
                <a16:creationId xmlns:a16="http://schemas.microsoft.com/office/drawing/2014/main" id="{6234B880-6BF7-DE30-BD62-CF847410B293}"/>
              </a:ext>
            </a:extLst>
          </p:cNvPr>
          <p:cNvGraphicFramePr/>
          <p:nvPr>
            <p:extLst>
              <p:ext uri="{D42A27DB-BD31-4B8C-83A1-F6EECF244321}">
                <p14:modId xmlns:p14="http://schemas.microsoft.com/office/powerpoint/2010/main" val="1125571912"/>
              </p:ext>
            </p:extLst>
          </p:nvPr>
        </p:nvGraphicFramePr>
        <p:xfrm>
          <a:off x="794385" y="2082182"/>
          <a:ext cx="5200015" cy="370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 name="Graphic 36" descr="Back with solid fill">
            <a:extLst>
              <a:ext uri="{FF2B5EF4-FFF2-40B4-BE49-F238E27FC236}">
                <a16:creationId xmlns:a16="http://schemas.microsoft.com/office/drawing/2014/main" id="{E486D0DD-C206-21A8-429D-E409C4C73C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703481">
            <a:off x="2006600" y="3898900"/>
            <a:ext cx="914400" cy="914400"/>
          </a:xfrm>
          <a:prstGeom prst="rect">
            <a:avLst/>
          </a:prstGeom>
        </p:spPr>
      </p:pic>
      <p:pic>
        <p:nvPicPr>
          <p:cNvPr id="38" name="Graphic 37" descr="Back with solid fill">
            <a:extLst>
              <a:ext uri="{FF2B5EF4-FFF2-40B4-BE49-F238E27FC236}">
                <a16:creationId xmlns:a16="http://schemas.microsoft.com/office/drawing/2014/main" id="{B00AE3FB-39D3-59B7-6517-4FDDE447F1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02855">
            <a:off x="3106641" y="4313042"/>
            <a:ext cx="914400" cy="914400"/>
          </a:xfrm>
          <a:prstGeom prst="rect">
            <a:avLst/>
          </a:prstGeom>
        </p:spPr>
      </p:pic>
      <p:pic>
        <p:nvPicPr>
          <p:cNvPr id="39" name="Graphic 38" descr="Back with solid fill">
            <a:extLst>
              <a:ext uri="{FF2B5EF4-FFF2-40B4-BE49-F238E27FC236}">
                <a16:creationId xmlns:a16="http://schemas.microsoft.com/office/drawing/2014/main" id="{B39BB58D-E065-EB76-B217-CAE7F1A62A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7807509">
            <a:off x="3613212" y="3743667"/>
            <a:ext cx="914400" cy="914400"/>
          </a:xfrm>
          <a:prstGeom prst="rect">
            <a:avLst/>
          </a:prstGeom>
        </p:spPr>
      </p:pic>
      <p:pic>
        <p:nvPicPr>
          <p:cNvPr id="40" name="Graphic 39" descr="Back with solid fill">
            <a:extLst>
              <a:ext uri="{FF2B5EF4-FFF2-40B4-BE49-F238E27FC236}">
                <a16:creationId xmlns:a16="http://schemas.microsoft.com/office/drawing/2014/main" id="{0D58AE2A-3984-C789-D675-5E1E212D6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4632984">
            <a:off x="3471886" y="2799012"/>
            <a:ext cx="914400" cy="914400"/>
          </a:xfrm>
          <a:prstGeom prst="rect">
            <a:avLst/>
          </a:prstGeom>
        </p:spPr>
      </p:pic>
      <p:pic>
        <p:nvPicPr>
          <p:cNvPr id="42" name="Picture 41" descr="A group of people working on a project&#10;&#10;Description automatically generated">
            <a:extLst>
              <a:ext uri="{FF2B5EF4-FFF2-40B4-BE49-F238E27FC236}">
                <a16:creationId xmlns:a16="http://schemas.microsoft.com/office/drawing/2014/main" id="{8B9D0915-D11E-9B6F-1C33-B46BBD06972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06777" y="3586664"/>
            <a:ext cx="2313138" cy="1542092"/>
          </a:xfrm>
          <a:prstGeom prst="rect">
            <a:avLst/>
          </a:prstGeom>
        </p:spPr>
      </p:pic>
      <p:pic>
        <p:nvPicPr>
          <p:cNvPr id="50" name="Picture 49" descr="A white board with blue writing on it&#10;&#10;Description automatically generated">
            <a:extLst>
              <a:ext uri="{FF2B5EF4-FFF2-40B4-BE49-F238E27FC236}">
                <a16:creationId xmlns:a16="http://schemas.microsoft.com/office/drawing/2014/main" id="{A663ED1A-BF49-2162-767A-88430376804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17320" y="1628789"/>
            <a:ext cx="2502595" cy="1668397"/>
          </a:xfrm>
          <a:prstGeom prst="rect">
            <a:avLst/>
          </a:prstGeom>
        </p:spPr>
      </p:pic>
      <p:pic>
        <p:nvPicPr>
          <p:cNvPr id="48" name="Picture 47" descr="A group of people in a classroom&#10;&#10;Description automatically generated">
            <a:extLst>
              <a:ext uri="{FF2B5EF4-FFF2-40B4-BE49-F238E27FC236}">
                <a16:creationId xmlns:a16="http://schemas.microsoft.com/office/drawing/2014/main" id="{5B145E14-3D2C-3A1F-0BA5-F9F33F7687C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85793" y="2657132"/>
            <a:ext cx="2111406" cy="1407604"/>
          </a:xfrm>
          <a:prstGeom prst="rect">
            <a:avLst/>
          </a:prstGeom>
        </p:spPr>
      </p:pic>
      <p:pic>
        <p:nvPicPr>
          <p:cNvPr id="54" name="Picture 53" descr="A group of people standing in front of a whiteboard&#10;&#10;Description automatically generated">
            <a:extLst>
              <a:ext uri="{FF2B5EF4-FFF2-40B4-BE49-F238E27FC236}">
                <a16:creationId xmlns:a16="http://schemas.microsoft.com/office/drawing/2014/main" id="{8507F6E1-997A-9E05-B321-E1A0FCD6748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123965" y="4403445"/>
            <a:ext cx="2111407" cy="1407604"/>
          </a:xfrm>
          <a:prstGeom prst="rect">
            <a:avLst/>
          </a:prstGeom>
        </p:spPr>
      </p:pic>
      <p:sp>
        <p:nvSpPr>
          <p:cNvPr id="55" name="TextBox 54">
            <a:extLst>
              <a:ext uri="{FF2B5EF4-FFF2-40B4-BE49-F238E27FC236}">
                <a16:creationId xmlns:a16="http://schemas.microsoft.com/office/drawing/2014/main" id="{697E2A53-784D-DF52-884B-E902802F6646}"/>
              </a:ext>
            </a:extLst>
          </p:cNvPr>
          <p:cNvSpPr txBox="1"/>
          <p:nvPr/>
        </p:nvSpPr>
        <p:spPr>
          <a:xfrm>
            <a:off x="2454262" y="5986679"/>
            <a:ext cx="2478505" cy="369332"/>
          </a:xfrm>
          <a:prstGeom prst="rect">
            <a:avLst/>
          </a:prstGeom>
          <a:noFill/>
        </p:spPr>
        <p:txBody>
          <a:bodyPr wrap="square" rtlCol="0">
            <a:spAutoFit/>
          </a:bodyPr>
          <a:lstStyle/>
          <a:p>
            <a:r>
              <a:rPr lang="en-US" dirty="0"/>
              <a:t>Iterative process </a:t>
            </a:r>
          </a:p>
        </p:txBody>
      </p:sp>
      <p:sp>
        <p:nvSpPr>
          <p:cNvPr id="56" name="TextBox 55">
            <a:extLst>
              <a:ext uri="{FF2B5EF4-FFF2-40B4-BE49-F238E27FC236}">
                <a16:creationId xmlns:a16="http://schemas.microsoft.com/office/drawing/2014/main" id="{EF7F1C68-6146-33AB-460D-D18C6B9F553D}"/>
              </a:ext>
            </a:extLst>
          </p:cNvPr>
          <p:cNvSpPr txBox="1"/>
          <p:nvPr/>
        </p:nvSpPr>
        <p:spPr>
          <a:xfrm>
            <a:off x="7174690" y="6055823"/>
            <a:ext cx="3845225" cy="646331"/>
          </a:xfrm>
          <a:prstGeom prst="rect">
            <a:avLst/>
          </a:prstGeom>
          <a:noFill/>
        </p:spPr>
        <p:txBody>
          <a:bodyPr wrap="square" rtlCol="0">
            <a:spAutoFit/>
          </a:bodyPr>
          <a:lstStyle/>
          <a:p>
            <a:pPr algn="ctr"/>
            <a:r>
              <a:rPr lang="en-US" dirty="0"/>
              <a:t>Group model building workshop examples</a:t>
            </a:r>
          </a:p>
        </p:txBody>
      </p:sp>
    </p:spTree>
    <p:extLst>
      <p:ext uri="{BB962C8B-B14F-4D97-AF65-F5344CB8AC3E}">
        <p14:creationId xmlns:p14="http://schemas.microsoft.com/office/powerpoint/2010/main" val="1814921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2B70-AD57-DF21-F63A-AE5E6D24BCA6}"/>
              </a:ext>
            </a:extLst>
          </p:cNvPr>
          <p:cNvSpPr>
            <a:spLocks noGrp="1"/>
          </p:cNvSpPr>
          <p:nvPr>
            <p:ph type="title"/>
          </p:nvPr>
        </p:nvSpPr>
        <p:spPr>
          <a:xfrm>
            <a:off x="304736" y="170295"/>
            <a:ext cx="11582527" cy="605790"/>
          </a:xfrm>
        </p:spPr>
        <p:txBody>
          <a:bodyPr>
            <a:normAutofit/>
          </a:bodyPr>
          <a:lstStyle/>
          <a:p>
            <a:pPr algn="ctr"/>
            <a:r>
              <a:rPr lang="en-US" sz="2800" dirty="0"/>
              <a:t>EA Priorities</a:t>
            </a:r>
          </a:p>
        </p:txBody>
      </p:sp>
      <p:sp>
        <p:nvSpPr>
          <p:cNvPr id="8" name="TextBox 7">
            <a:extLst>
              <a:ext uri="{FF2B5EF4-FFF2-40B4-BE49-F238E27FC236}">
                <a16:creationId xmlns:a16="http://schemas.microsoft.com/office/drawing/2014/main" id="{890423EC-31E8-6C28-FEFD-27DBE94C3743}"/>
              </a:ext>
            </a:extLst>
          </p:cNvPr>
          <p:cNvSpPr txBox="1"/>
          <p:nvPr/>
        </p:nvSpPr>
        <p:spPr>
          <a:xfrm>
            <a:off x="1581971" y="731000"/>
            <a:ext cx="7984657" cy="646331"/>
          </a:xfrm>
          <a:prstGeom prst="rect">
            <a:avLst/>
          </a:prstGeom>
          <a:noFill/>
        </p:spPr>
        <p:txBody>
          <a:bodyPr wrap="square">
            <a:spAutoFit/>
          </a:bodyPr>
          <a:lstStyle/>
          <a:p>
            <a:pPr algn="l"/>
            <a:r>
              <a:rPr lang="en-GB" sz="1200" b="0" i="1" u="none" strike="noStrike" dirty="0">
                <a:solidFill>
                  <a:srgbClr val="0D0D0D"/>
                </a:solidFill>
                <a:effectLst/>
              </a:rPr>
              <a:t>This map underscores the interconnected nature of environmental management, highlighting how regulatory measures, incident response, demand management, and advisory roles work together to create resilient and sustainable communities in the face of climate change and other environmental challenges regarding water.</a:t>
            </a:r>
          </a:p>
        </p:txBody>
      </p:sp>
      <p:sp>
        <p:nvSpPr>
          <p:cNvPr id="10" name="TextBox 9">
            <a:extLst>
              <a:ext uri="{FF2B5EF4-FFF2-40B4-BE49-F238E27FC236}">
                <a16:creationId xmlns:a16="http://schemas.microsoft.com/office/drawing/2014/main" id="{E89858E0-4177-7EF6-6DE5-3DE34347F9EB}"/>
              </a:ext>
            </a:extLst>
          </p:cNvPr>
          <p:cNvSpPr txBox="1"/>
          <p:nvPr/>
        </p:nvSpPr>
        <p:spPr>
          <a:xfrm>
            <a:off x="9447200" y="1436157"/>
            <a:ext cx="2603783" cy="1384995"/>
          </a:xfrm>
          <a:prstGeom prst="rect">
            <a:avLst/>
          </a:prstGeom>
          <a:noFill/>
        </p:spPr>
        <p:txBody>
          <a:bodyPr wrap="square">
            <a:spAutoFit/>
          </a:bodyPr>
          <a:lstStyle/>
          <a:p>
            <a:pPr algn="l"/>
            <a:r>
              <a:rPr lang="en-GB" sz="1200" b="1" i="0" u="none" strike="noStrike" dirty="0">
                <a:solidFill>
                  <a:srgbClr val="002060"/>
                </a:solidFill>
                <a:effectLst/>
              </a:rPr>
              <a:t>Environment Regulation: </a:t>
            </a:r>
          </a:p>
          <a:p>
            <a:pPr algn="l"/>
            <a:r>
              <a:rPr lang="en-GB" sz="1200" b="0" i="0" u="none" strike="noStrike" dirty="0">
                <a:solidFill>
                  <a:srgbClr val="0D0D0D"/>
                </a:solidFill>
                <a:effectLst/>
              </a:rPr>
              <a:t>This is a primary focus for EA and is interconnected with environmental areas. </a:t>
            </a:r>
          </a:p>
          <a:p>
            <a:pPr marL="171450" indent="-171450">
              <a:buFont typeface="Arial" panose="020B0604020202020204" pitchFamily="34" charset="0"/>
              <a:buChar char="•"/>
            </a:pPr>
            <a:r>
              <a:rPr lang="en-GB" sz="1200" b="0" i="0" u="none" strike="noStrike" dirty="0">
                <a:solidFill>
                  <a:srgbClr val="0D0D0D"/>
                </a:solidFill>
                <a:effectLst/>
              </a:rPr>
              <a:t>Biodiversity </a:t>
            </a:r>
          </a:p>
          <a:p>
            <a:pPr marL="171450" indent="-171450">
              <a:buFont typeface="Arial" panose="020B0604020202020204" pitchFamily="34" charset="0"/>
              <a:buChar char="•"/>
            </a:pPr>
            <a:r>
              <a:rPr lang="en-GB" sz="1200" dirty="0">
                <a:solidFill>
                  <a:srgbClr val="0D0D0D"/>
                </a:solidFill>
              </a:rPr>
              <a:t>W</a:t>
            </a:r>
            <a:r>
              <a:rPr lang="en-GB" sz="1200" b="0" i="0" u="none" strike="noStrike" dirty="0">
                <a:solidFill>
                  <a:srgbClr val="0D0D0D"/>
                </a:solidFill>
                <a:effectLst/>
              </a:rPr>
              <a:t>ater quality </a:t>
            </a:r>
          </a:p>
          <a:p>
            <a:pPr marL="171450" indent="-171450">
              <a:buFont typeface="Arial" panose="020B0604020202020204" pitchFamily="34" charset="0"/>
              <a:buChar char="•"/>
            </a:pPr>
            <a:r>
              <a:rPr lang="en-GB" sz="1200" dirty="0">
                <a:solidFill>
                  <a:srgbClr val="0D0D0D"/>
                </a:solidFill>
              </a:rPr>
              <a:t>Consumer demand </a:t>
            </a:r>
            <a:endParaRPr lang="en-GB" sz="1200" b="0" i="0" u="none" strike="noStrike" dirty="0">
              <a:solidFill>
                <a:srgbClr val="0D0D0D"/>
              </a:solidFill>
              <a:effectLst/>
            </a:endParaRPr>
          </a:p>
        </p:txBody>
      </p:sp>
      <p:sp>
        <p:nvSpPr>
          <p:cNvPr id="14" name="TextBox 13">
            <a:extLst>
              <a:ext uri="{FF2B5EF4-FFF2-40B4-BE49-F238E27FC236}">
                <a16:creationId xmlns:a16="http://schemas.microsoft.com/office/drawing/2014/main" id="{9712B491-55BD-77F0-43AD-9C6CBDDD28BD}"/>
              </a:ext>
            </a:extLst>
          </p:cNvPr>
          <p:cNvSpPr txBox="1"/>
          <p:nvPr/>
        </p:nvSpPr>
        <p:spPr>
          <a:xfrm>
            <a:off x="9447200" y="2857368"/>
            <a:ext cx="2785854" cy="2123658"/>
          </a:xfrm>
          <a:prstGeom prst="rect">
            <a:avLst/>
          </a:prstGeom>
          <a:noFill/>
        </p:spPr>
        <p:txBody>
          <a:bodyPr wrap="square">
            <a:spAutoFit/>
          </a:bodyPr>
          <a:lstStyle/>
          <a:p>
            <a:pPr algn="l"/>
            <a:r>
              <a:rPr lang="en-GB" sz="1200" b="1" i="0" u="none" strike="noStrike" dirty="0">
                <a:solidFill>
                  <a:srgbClr val="002060"/>
                </a:solidFill>
                <a:effectLst/>
              </a:rPr>
              <a:t>Multisector Planning: </a:t>
            </a:r>
            <a:endParaRPr lang="en-GB" sz="1200" b="1" dirty="0">
              <a:solidFill>
                <a:srgbClr val="002060"/>
              </a:solidFill>
            </a:endParaRPr>
          </a:p>
          <a:p>
            <a:pPr algn="l"/>
            <a:r>
              <a:rPr lang="en-GB" sz="1200" b="0" i="0" u="none" strike="noStrike" dirty="0">
                <a:solidFill>
                  <a:srgbClr val="0D0D0D"/>
                </a:solidFill>
                <a:effectLst/>
              </a:rPr>
              <a:t>EA serves as a statutory consultee</a:t>
            </a:r>
            <a:r>
              <a:rPr lang="en-GB" sz="1200" dirty="0">
                <a:solidFill>
                  <a:srgbClr val="0D0D0D"/>
                </a:solidFill>
              </a:rPr>
              <a:t>, </a:t>
            </a:r>
            <a:r>
              <a:rPr lang="en-GB" sz="1200" b="0" i="0" u="none" strike="noStrike" dirty="0">
                <a:solidFill>
                  <a:srgbClr val="0D0D0D"/>
                </a:solidFill>
                <a:effectLst/>
              </a:rPr>
              <a:t>providing expert advice on environmental matters when planning decisions are made, and growth access to water, with catchment based approach in water management. </a:t>
            </a:r>
          </a:p>
          <a:p>
            <a:pPr marL="171450" indent="-171450" algn="l">
              <a:buFont typeface="Arial" panose="020B0604020202020204" pitchFamily="34" charset="0"/>
              <a:buChar char="•"/>
            </a:pPr>
            <a:r>
              <a:rPr lang="en-GB" sz="1200" dirty="0">
                <a:solidFill>
                  <a:srgbClr val="0D0D0D"/>
                </a:solidFill>
              </a:rPr>
              <a:t>Water legislation and environmental act </a:t>
            </a:r>
          </a:p>
          <a:p>
            <a:pPr marL="171450" indent="-171450" algn="l">
              <a:buFont typeface="Arial" panose="020B0604020202020204" pitchFamily="34" charset="0"/>
              <a:buChar char="•"/>
            </a:pPr>
            <a:r>
              <a:rPr lang="en-GB" sz="1200" b="0" i="0" u="none" strike="noStrike" dirty="0">
                <a:solidFill>
                  <a:srgbClr val="0D0D0D"/>
                </a:solidFill>
                <a:effectLst/>
              </a:rPr>
              <a:t>Water quality </a:t>
            </a:r>
          </a:p>
        </p:txBody>
      </p:sp>
      <p:sp>
        <p:nvSpPr>
          <p:cNvPr id="16" name="TextBox 15">
            <a:extLst>
              <a:ext uri="{FF2B5EF4-FFF2-40B4-BE49-F238E27FC236}">
                <a16:creationId xmlns:a16="http://schemas.microsoft.com/office/drawing/2014/main" id="{5563BAD1-0BED-04E3-D70A-0ED874AA3B76}"/>
              </a:ext>
            </a:extLst>
          </p:cNvPr>
          <p:cNvSpPr txBox="1"/>
          <p:nvPr/>
        </p:nvSpPr>
        <p:spPr>
          <a:xfrm>
            <a:off x="9447199" y="5098677"/>
            <a:ext cx="2603783" cy="646331"/>
          </a:xfrm>
          <a:prstGeom prst="rect">
            <a:avLst/>
          </a:prstGeom>
          <a:noFill/>
        </p:spPr>
        <p:txBody>
          <a:bodyPr wrap="square">
            <a:spAutoFit/>
          </a:bodyPr>
          <a:lstStyle/>
          <a:p>
            <a:pPr algn="l"/>
            <a:r>
              <a:rPr lang="en-GB" sz="1200" b="1" i="0" u="none" strike="noStrike" dirty="0">
                <a:solidFill>
                  <a:srgbClr val="002060"/>
                </a:solidFill>
                <a:effectLst/>
              </a:rPr>
              <a:t>Demand Management Ambition:</a:t>
            </a:r>
          </a:p>
          <a:p>
            <a:pPr algn="l"/>
            <a:r>
              <a:rPr lang="en-GB" sz="1200" dirty="0">
                <a:solidFill>
                  <a:srgbClr val="0D0D0D"/>
                </a:solidFill>
              </a:rPr>
              <a:t>Considerations in smart metering.</a:t>
            </a:r>
          </a:p>
          <a:p>
            <a:pPr marL="171450" indent="-171450" algn="l">
              <a:buFont typeface="Arial" panose="020B0604020202020204" pitchFamily="34" charset="0"/>
              <a:buChar char="•"/>
            </a:pPr>
            <a:r>
              <a:rPr lang="en-GB" sz="1200" i="0" u="none" strike="noStrike" dirty="0">
                <a:solidFill>
                  <a:srgbClr val="0D0D0D"/>
                </a:solidFill>
                <a:effectLst/>
              </a:rPr>
              <a:t>Water efficiency </a:t>
            </a:r>
          </a:p>
        </p:txBody>
      </p:sp>
      <p:pic>
        <p:nvPicPr>
          <p:cNvPr id="17" name="Picture 16">
            <a:extLst>
              <a:ext uri="{FF2B5EF4-FFF2-40B4-BE49-F238E27FC236}">
                <a16:creationId xmlns:a16="http://schemas.microsoft.com/office/drawing/2014/main" id="{A4729470-9284-E387-12BB-225B3E6EF6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9189" y="1492252"/>
            <a:ext cx="7425940" cy="5054400"/>
          </a:xfrm>
          <a:prstGeom prst="rect">
            <a:avLst/>
          </a:prstGeom>
          <a:ln w="12700">
            <a:solidFill>
              <a:schemeClr val="tx1"/>
            </a:solidFill>
          </a:ln>
        </p:spPr>
      </p:pic>
      <p:sp>
        <p:nvSpPr>
          <p:cNvPr id="12" name="TextBox 11">
            <a:extLst>
              <a:ext uri="{FF2B5EF4-FFF2-40B4-BE49-F238E27FC236}">
                <a16:creationId xmlns:a16="http://schemas.microsoft.com/office/drawing/2014/main" id="{B7344724-DAB0-BB5E-5FCD-BA15B180169C}"/>
              </a:ext>
            </a:extLst>
          </p:cNvPr>
          <p:cNvSpPr txBox="1"/>
          <p:nvPr/>
        </p:nvSpPr>
        <p:spPr>
          <a:xfrm>
            <a:off x="141017" y="2429777"/>
            <a:ext cx="1698172" cy="2123658"/>
          </a:xfrm>
          <a:prstGeom prst="rect">
            <a:avLst/>
          </a:prstGeom>
          <a:noFill/>
        </p:spPr>
        <p:txBody>
          <a:bodyPr wrap="square">
            <a:spAutoFit/>
          </a:bodyPr>
          <a:lstStyle/>
          <a:p>
            <a:pPr algn="l"/>
            <a:r>
              <a:rPr lang="en-GB" sz="1200" b="1" i="0" u="none" strike="noStrike" dirty="0">
                <a:solidFill>
                  <a:srgbClr val="002060"/>
                </a:solidFill>
                <a:effectLst/>
              </a:rPr>
              <a:t>Incidents Responsibility: </a:t>
            </a:r>
          </a:p>
          <a:p>
            <a:pPr algn="l"/>
            <a:r>
              <a:rPr lang="en-GB" sz="1200" b="0" i="0" u="none" strike="noStrike" dirty="0">
                <a:solidFill>
                  <a:srgbClr val="0D0D0D"/>
                </a:solidFill>
                <a:effectLst/>
              </a:rPr>
              <a:t>responding to environmental incidents</a:t>
            </a:r>
            <a:r>
              <a:rPr lang="en-GB" sz="1200" dirty="0">
                <a:solidFill>
                  <a:srgbClr val="0D0D0D"/>
                </a:solidFill>
              </a:rPr>
              <a:t> regarding </a:t>
            </a:r>
            <a:r>
              <a:rPr lang="en-GB" sz="1200" b="0" i="0" u="none" strike="noStrike" dirty="0">
                <a:solidFill>
                  <a:srgbClr val="0D0D0D"/>
                </a:solidFill>
                <a:effectLst/>
              </a:rPr>
              <a:t>resilience aspects in the CLD. </a:t>
            </a:r>
          </a:p>
          <a:p>
            <a:pPr marL="171450" indent="-171450">
              <a:buFont typeface="Arial" panose="020B0604020202020204" pitchFamily="34" charset="0"/>
              <a:buChar char="•"/>
            </a:pPr>
            <a:r>
              <a:rPr lang="en-GB" sz="1200" dirty="0">
                <a:solidFill>
                  <a:srgbClr val="0D0D0D"/>
                </a:solidFill>
              </a:rPr>
              <a:t>Droughts</a:t>
            </a:r>
          </a:p>
          <a:p>
            <a:pPr marL="171450" indent="-171450">
              <a:buFont typeface="Arial" panose="020B0604020202020204" pitchFamily="34" charset="0"/>
              <a:buChar char="•"/>
            </a:pPr>
            <a:r>
              <a:rPr lang="en-GB" sz="1200" b="0" i="0" u="none" strike="noStrike" dirty="0">
                <a:solidFill>
                  <a:srgbClr val="0D0D0D"/>
                </a:solidFill>
                <a:effectLst/>
              </a:rPr>
              <a:t>Flood risks </a:t>
            </a:r>
          </a:p>
          <a:p>
            <a:pPr marL="171450" indent="-171450">
              <a:buFont typeface="Arial" panose="020B0604020202020204" pitchFamily="34" charset="0"/>
              <a:buChar char="•"/>
            </a:pPr>
            <a:r>
              <a:rPr lang="en-GB" sz="1200" dirty="0">
                <a:solidFill>
                  <a:srgbClr val="0D0D0D"/>
                </a:solidFill>
              </a:rPr>
              <a:t>Flood mitigation </a:t>
            </a:r>
          </a:p>
          <a:p>
            <a:pPr marL="171450" indent="-171450">
              <a:buFont typeface="Arial" panose="020B0604020202020204" pitchFamily="34" charset="0"/>
              <a:buChar char="•"/>
            </a:pPr>
            <a:r>
              <a:rPr lang="en-GB" sz="1200" b="0" i="0" u="none" strike="noStrike" dirty="0">
                <a:solidFill>
                  <a:srgbClr val="0D0D0D"/>
                </a:solidFill>
                <a:effectLst/>
              </a:rPr>
              <a:t>Extreme rainfall </a:t>
            </a:r>
          </a:p>
        </p:txBody>
      </p:sp>
      <p:sp>
        <p:nvSpPr>
          <p:cNvPr id="21" name="TextBox 20">
            <a:extLst>
              <a:ext uri="{FF2B5EF4-FFF2-40B4-BE49-F238E27FC236}">
                <a16:creationId xmlns:a16="http://schemas.microsoft.com/office/drawing/2014/main" id="{EA5D7E7E-A398-5B77-2A0C-A37819820879}"/>
              </a:ext>
            </a:extLst>
          </p:cNvPr>
          <p:cNvSpPr txBox="1"/>
          <p:nvPr/>
        </p:nvSpPr>
        <p:spPr>
          <a:xfrm>
            <a:off x="1549603" y="6534203"/>
            <a:ext cx="8049394" cy="369332"/>
          </a:xfrm>
          <a:prstGeom prst="rect">
            <a:avLst/>
          </a:prstGeom>
          <a:noFill/>
        </p:spPr>
        <p:txBody>
          <a:bodyPr wrap="square">
            <a:spAutoFit/>
          </a:bodyPr>
          <a:lstStyle/>
          <a:p>
            <a:pPr algn="ctr"/>
            <a:r>
              <a:rPr lang="en-US" dirty="0"/>
              <a:t>Group Model Building Workshop CLD (EA &amp; GLA) &amp; EA priorities</a:t>
            </a:r>
          </a:p>
        </p:txBody>
      </p:sp>
      <p:cxnSp>
        <p:nvCxnSpPr>
          <p:cNvPr id="23" name="Elbow Connector 22">
            <a:extLst>
              <a:ext uri="{FF2B5EF4-FFF2-40B4-BE49-F238E27FC236}">
                <a16:creationId xmlns:a16="http://schemas.microsoft.com/office/drawing/2014/main" id="{10E3A133-E09F-7AEA-499C-E7592E8FD01D}"/>
              </a:ext>
            </a:extLst>
          </p:cNvPr>
          <p:cNvCxnSpPr>
            <a:cxnSpLocks/>
          </p:cNvCxnSpPr>
          <p:nvPr/>
        </p:nvCxnSpPr>
        <p:spPr>
          <a:xfrm rot="10800000">
            <a:off x="1455823" y="2752942"/>
            <a:ext cx="1130966" cy="1"/>
          </a:xfrm>
          <a:prstGeom prst="bentConnector3">
            <a:avLst>
              <a:gd name="adj1" fmla="val 50000"/>
            </a:avLst>
          </a:prstGeom>
          <a:ln w="19050">
            <a:solidFill>
              <a:srgbClr val="002060"/>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9DF3DF2-074B-9373-8584-89EA181C8986}"/>
              </a:ext>
            </a:extLst>
          </p:cNvPr>
          <p:cNvCxnSpPr>
            <a:cxnSpLocks/>
          </p:cNvCxnSpPr>
          <p:nvPr/>
        </p:nvCxnSpPr>
        <p:spPr>
          <a:xfrm rot="10800000" flipV="1">
            <a:off x="7846907" y="2429777"/>
            <a:ext cx="1662768" cy="1908336"/>
          </a:xfrm>
          <a:prstGeom prst="bentConnector3">
            <a:avLst>
              <a:gd name="adj1" fmla="val 45362"/>
            </a:avLst>
          </a:prstGeom>
          <a:ln w="19050">
            <a:solidFill>
              <a:srgbClr val="002060"/>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11DE56EE-7424-7D18-1EFD-208C259DA103}"/>
              </a:ext>
            </a:extLst>
          </p:cNvPr>
          <p:cNvCxnSpPr>
            <a:cxnSpLocks/>
            <a:stCxn id="14" idx="1"/>
          </p:cNvCxnSpPr>
          <p:nvPr/>
        </p:nvCxnSpPr>
        <p:spPr>
          <a:xfrm rot="10800000" flipV="1">
            <a:off x="8524782" y="3919196"/>
            <a:ext cx="922418" cy="900695"/>
          </a:xfrm>
          <a:prstGeom prst="bentConnector3">
            <a:avLst>
              <a:gd name="adj1" fmla="val 41640"/>
            </a:avLst>
          </a:prstGeom>
          <a:ln w="19050">
            <a:solidFill>
              <a:srgbClr val="002060"/>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D2BCE520-B70C-6360-1701-B9C1BE950676}"/>
              </a:ext>
            </a:extLst>
          </p:cNvPr>
          <p:cNvCxnSpPr>
            <a:cxnSpLocks/>
            <a:stCxn id="16" idx="1"/>
          </p:cNvCxnSpPr>
          <p:nvPr/>
        </p:nvCxnSpPr>
        <p:spPr>
          <a:xfrm rot="10800000" flipV="1">
            <a:off x="6885543" y="5421842"/>
            <a:ext cx="2561657" cy="592159"/>
          </a:xfrm>
          <a:prstGeom prst="bentConnector3">
            <a:avLst>
              <a:gd name="adj1" fmla="val 13874"/>
            </a:avLst>
          </a:prstGeom>
          <a:ln w="19050">
            <a:solidFill>
              <a:srgbClr val="002060"/>
            </a:solidFill>
            <a:headEnd type="oval"/>
            <a:tailEnd type="oval" w="med" len="med"/>
          </a:ln>
        </p:spPr>
        <p:style>
          <a:lnRef idx="1">
            <a:schemeClr val="accent1"/>
          </a:lnRef>
          <a:fillRef idx="0">
            <a:schemeClr val="accent1"/>
          </a:fillRef>
          <a:effectRef idx="0">
            <a:schemeClr val="accent1"/>
          </a:effectRef>
          <a:fontRef idx="minor">
            <a:schemeClr val="tx1"/>
          </a:fontRef>
        </p:style>
      </p:cxnSp>
      <p:pic>
        <p:nvPicPr>
          <p:cNvPr id="49" name="Graphic 48" descr="Arrow: Anti-clockwise curve with solid fill">
            <a:extLst>
              <a:ext uri="{FF2B5EF4-FFF2-40B4-BE49-F238E27FC236}">
                <a16:creationId xmlns:a16="http://schemas.microsoft.com/office/drawing/2014/main" id="{02E53DA3-D37A-E316-88B6-91EC527B5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574388">
            <a:off x="2522194" y="2377954"/>
            <a:ext cx="1118338" cy="877485"/>
          </a:xfrm>
          <a:prstGeom prst="rect">
            <a:avLst/>
          </a:prstGeom>
        </p:spPr>
      </p:pic>
      <p:pic>
        <p:nvPicPr>
          <p:cNvPr id="50" name="Graphic 49" descr="Arrow: Anti-clockwise curve with solid fill">
            <a:extLst>
              <a:ext uri="{FF2B5EF4-FFF2-40B4-BE49-F238E27FC236}">
                <a16:creationId xmlns:a16="http://schemas.microsoft.com/office/drawing/2014/main" id="{DFD36E9C-0ED0-B637-183B-A367E4193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97702">
            <a:off x="2714157" y="5606698"/>
            <a:ext cx="879675" cy="879675"/>
          </a:xfrm>
          <a:prstGeom prst="rect">
            <a:avLst/>
          </a:prstGeom>
        </p:spPr>
      </p:pic>
      <p:pic>
        <p:nvPicPr>
          <p:cNvPr id="51" name="Graphic 50" descr="Arrow: Anti-clockwise curve with solid fill">
            <a:extLst>
              <a:ext uri="{FF2B5EF4-FFF2-40B4-BE49-F238E27FC236}">
                <a16:creationId xmlns:a16="http://schemas.microsoft.com/office/drawing/2014/main" id="{6C0F37DD-96D6-6D71-8774-2C50C317AC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853041">
            <a:off x="6628021" y="4219965"/>
            <a:ext cx="1406147" cy="863642"/>
          </a:xfrm>
          <a:prstGeom prst="rect">
            <a:avLst/>
          </a:prstGeom>
        </p:spPr>
      </p:pic>
      <p:pic>
        <p:nvPicPr>
          <p:cNvPr id="52" name="Graphic 51" descr="Arrow: Anti-clockwise curve with solid fill">
            <a:extLst>
              <a:ext uri="{FF2B5EF4-FFF2-40B4-BE49-F238E27FC236}">
                <a16:creationId xmlns:a16="http://schemas.microsoft.com/office/drawing/2014/main" id="{C4EB8C2B-48DB-981F-9DF1-BD8295E84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136424">
            <a:off x="7541620" y="4581944"/>
            <a:ext cx="966031" cy="966031"/>
          </a:xfrm>
          <a:prstGeom prst="rect">
            <a:avLst/>
          </a:prstGeom>
        </p:spPr>
      </p:pic>
    </p:spTree>
    <p:extLst>
      <p:ext uri="{BB962C8B-B14F-4D97-AF65-F5344CB8AC3E}">
        <p14:creationId xmlns:p14="http://schemas.microsoft.com/office/powerpoint/2010/main" val="284438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596C-9D95-69A0-08BC-54853F723010}"/>
              </a:ext>
            </a:extLst>
          </p:cNvPr>
          <p:cNvSpPr>
            <a:spLocks noGrp="1"/>
          </p:cNvSpPr>
          <p:nvPr>
            <p:ph type="title" idx="4294967295"/>
          </p:nvPr>
        </p:nvSpPr>
        <p:spPr>
          <a:xfrm>
            <a:off x="0" y="433388"/>
            <a:ext cx="11582400" cy="604837"/>
          </a:xfrm>
        </p:spPr>
        <p:txBody>
          <a:bodyPr>
            <a:normAutofit/>
          </a:bodyPr>
          <a:lstStyle/>
          <a:p>
            <a:pPr algn="ctr"/>
            <a:r>
              <a:rPr lang="en-US" sz="2800" dirty="0"/>
              <a:t>Overview of EA&amp;GLA Priorities </a:t>
            </a:r>
          </a:p>
        </p:txBody>
      </p:sp>
      <p:pic>
        <p:nvPicPr>
          <p:cNvPr id="4" name="Picture 3">
            <a:extLst>
              <a:ext uri="{FF2B5EF4-FFF2-40B4-BE49-F238E27FC236}">
                <a16:creationId xmlns:a16="http://schemas.microsoft.com/office/drawing/2014/main" id="{E516E3DC-D469-358E-65AF-421248A6FB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9601" y="1494000"/>
            <a:ext cx="7426873" cy="5054400"/>
          </a:xfrm>
          <a:prstGeom prst="rect">
            <a:avLst/>
          </a:prstGeom>
          <a:ln w="12700">
            <a:solidFill>
              <a:schemeClr val="tx1"/>
            </a:solidFill>
          </a:ln>
        </p:spPr>
      </p:pic>
      <p:sp>
        <p:nvSpPr>
          <p:cNvPr id="5" name="TextBox 4">
            <a:extLst>
              <a:ext uri="{FF2B5EF4-FFF2-40B4-BE49-F238E27FC236}">
                <a16:creationId xmlns:a16="http://schemas.microsoft.com/office/drawing/2014/main" id="{E6EE0197-53CC-A1D5-964D-847344514E2D}"/>
              </a:ext>
            </a:extLst>
          </p:cNvPr>
          <p:cNvSpPr txBox="1"/>
          <p:nvPr/>
        </p:nvSpPr>
        <p:spPr>
          <a:xfrm>
            <a:off x="1549603" y="6534203"/>
            <a:ext cx="8049394" cy="369332"/>
          </a:xfrm>
          <a:prstGeom prst="rect">
            <a:avLst/>
          </a:prstGeom>
          <a:noFill/>
        </p:spPr>
        <p:txBody>
          <a:bodyPr wrap="square">
            <a:spAutoFit/>
          </a:bodyPr>
          <a:lstStyle/>
          <a:p>
            <a:pPr algn="ctr"/>
            <a:r>
              <a:rPr lang="en-US" dirty="0"/>
              <a:t>Group Model Building Workshop CLD (EA &amp; GLA) &amp; GLA priorities</a:t>
            </a:r>
          </a:p>
        </p:txBody>
      </p:sp>
      <p:sp>
        <p:nvSpPr>
          <p:cNvPr id="8" name="TextBox 7">
            <a:extLst>
              <a:ext uri="{FF2B5EF4-FFF2-40B4-BE49-F238E27FC236}">
                <a16:creationId xmlns:a16="http://schemas.microsoft.com/office/drawing/2014/main" id="{4D4B5C7C-098A-B520-EF4D-0A8D7B3350E3}"/>
              </a:ext>
            </a:extLst>
          </p:cNvPr>
          <p:cNvSpPr txBox="1"/>
          <p:nvPr/>
        </p:nvSpPr>
        <p:spPr>
          <a:xfrm>
            <a:off x="9598996" y="1659611"/>
            <a:ext cx="2269915" cy="2677656"/>
          </a:xfrm>
          <a:prstGeom prst="rect">
            <a:avLst/>
          </a:prstGeom>
          <a:noFill/>
        </p:spPr>
        <p:txBody>
          <a:bodyPr wrap="square">
            <a:spAutoFit/>
          </a:bodyPr>
          <a:lstStyle/>
          <a:p>
            <a:r>
              <a:rPr lang="en-US" sz="1200" b="1" dirty="0">
                <a:solidFill>
                  <a:srgbClr val="002060"/>
                </a:solidFill>
              </a:rPr>
              <a:t>Catchment-Based Approach: </a:t>
            </a:r>
          </a:p>
          <a:p>
            <a:r>
              <a:rPr lang="en-US" sz="1200" dirty="0"/>
              <a:t>Managing water resources and development within the natural boundaries of a river catchment area. </a:t>
            </a:r>
            <a:endParaRPr lang="en-US" sz="1200" b="1" dirty="0">
              <a:solidFill>
                <a:srgbClr val="002060"/>
              </a:solidFill>
            </a:endParaRPr>
          </a:p>
          <a:p>
            <a:pPr marL="171450" indent="-171450">
              <a:buFont typeface="Arial" panose="020B0604020202020204" pitchFamily="34" charset="0"/>
              <a:buChar char="•"/>
            </a:pPr>
            <a:r>
              <a:rPr lang="en-US" sz="1200" dirty="0"/>
              <a:t>GLA: This strategy sits at the intersection of climate adaptation and good growth for GLA. </a:t>
            </a:r>
          </a:p>
          <a:p>
            <a:pPr marL="171450" indent="-171450">
              <a:buFont typeface="Arial" panose="020B0604020202020204" pitchFamily="34" charset="0"/>
              <a:buChar char="•"/>
            </a:pPr>
            <a:r>
              <a:rPr lang="en-US" sz="1200" dirty="0"/>
              <a:t>EA: It also is part of EA’s priority on multi-sector planning in regional planning. </a:t>
            </a:r>
          </a:p>
        </p:txBody>
      </p:sp>
      <p:cxnSp>
        <p:nvCxnSpPr>
          <p:cNvPr id="9" name="Elbow Connector 8">
            <a:extLst>
              <a:ext uri="{FF2B5EF4-FFF2-40B4-BE49-F238E27FC236}">
                <a16:creationId xmlns:a16="http://schemas.microsoft.com/office/drawing/2014/main" id="{266B337F-4C41-744A-C7D8-9635EB6AF0B0}"/>
              </a:ext>
            </a:extLst>
          </p:cNvPr>
          <p:cNvCxnSpPr>
            <a:cxnSpLocks/>
          </p:cNvCxnSpPr>
          <p:nvPr/>
        </p:nvCxnSpPr>
        <p:spPr>
          <a:xfrm rot="10800000" flipV="1">
            <a:off x="7903194" y="2103120"/>
            <a:ext cx="1653279" cy="448888"/>
          </a:xfrm>
          <a:prstGeom prst="bentConnector3">
            <a:avLst>
              <a:gd name="adj1" fmla="val 50000"/>
            </a:avLst>
          </a:prstGeom>
          <a:ln w="19050">
            <a:solidFill>
              <a:srgbClr val="002060"/>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81C0F06C-769A-5687-FDBA-823516FD719E}"/>
              </a:ext>
            </a:extLst>
          </p:cNvPr>
          <p:cNvSpPr/>
          <p:nvPr/>
        </p:nvSpPr>
        <p:spPr>
          <a:xfrm>
            <a:off x="7489518" y="2298870"/>
            <a:ext cx="1798217" cy="2253867"/>
          </a:xfrm>
          <a:custGeom>
            <a:avLst/>
            <a:gdLst>
              <a:gd name="connsiteX0" fmla="*/ 1654264 w 1798217"/>
              <a:gd name="connsiteY0" fmla="*/ 55975 h 2253867"/>
              <a:gd name="connsiteX1" fmla="*/ 415667 w 1798217"/>
              <a:gd name="connsiteY1" fmla="*/ 47662 h 2253867"/>
              <a:gd name="connsiteX2" fmla="*/ 16656 w 1798217"/>
              <a:gd name="connsiteY2" fmla="*/ 513175 h 2253867"/>
              <a:gd name="connsiteX3" fmla="*/ 881180 w 1798217"/>
              <a:gd name="connsiteY3" fmla="*/ 1003626 h 2253867"/>
              <a:gd name="connsiteX4" fmla="*/ 615173 w 1798217"/>
              <a:gd name="connsiteY4" fmla="*/ 1618767 h 2253867"/>
              <a:gd name="connsiteX5" fmla="*/ 1621013 w 1798217"/>
              <a:gd name="connsiteY5" fmla="*/ 2200658 h 2253867"/>
              <a:gd name="connsiteX6" fmla="*/ 1770642 w 1798217"/>
              <a:gd name="connsiteY6" fmla="*/ 197291 h 2253867"/>
              <a:gd name="connsiteX7" fmla="*/ 1654264 w 1798217"/>
              <a:gd name="connsiteY7" fmla="*/ 55975 h 225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217" h="2253867">
                <a:moveTo>
                  <a:pt x="1654264" y="55975"/>
                </a:moveTo>
                <a:cubicBezTo>
                  <a:pt x="1428435" y="31037"/>
                  <a:pt x="688602" y="-28538"/>
                  <a:pt x="415667" y="47662"/>
                </a:cubicBezTo>
                <a:cubicBezTo>
                  <a:pt x="142732" y="123862"/>
                  <a:pt x="-60929" y="353848"/>
                  <a:pt x="16656" y="513175"/>
                </a:cubicBezTo>
                <a:cubicBezTo>
                  <a:pt x="94241" y="672502"/>
                  <a:pt x="781427" y="819361"/>
                  <a:pt x="881180" y="1003626"/>
                </a:cubicBezTo>
                <a:cubicBezTo>
                  <a:pt x="980933" y="1187891"/>
                  <a:pt x="491868" y="1419262"/>
                  <a:pt x="615173" y="1618767"/>
                </a:cubicBezTo>
                <a:cubicBezTo>
                  <a:pt x="738478" y="1818272"/>
                  <a:pt x="1428435" y="2437571"/>
                  <a:pt x="1621013" y="2200658"/>
                </a:cubicBezTo>
                <a:cubicBezTo>
                  <a:pt x="1813591" y="1963745"/>
                  <a:pt x="1767871" y="553353"/>
                  <a:pt x="1770642" y="197291"/>
                </a:cubicBezTo>
                <a:cubicBezTo>
                  <a:pt x="1773413" y="-158771"/>
                  <a:pt x="1880093" y="80913"/>
                  <a:pt x="1654264" y="55975"/>
                </a:cubicBezTo>
                <a:close/>
              </a:path>
            </a:pathLst>
          </a:custGeom>
          <a:solidFill>
            <a:srgbClr val="00206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20FAEFF-7723-65C4-1850-99C258366819}"/>
              </a:ext>
            </a:extLst>
          </p:cNvPr>
          <p:cNvSpPr txBox="1"/>
          <p:nvPr/>
        </p:nvSpPr>
        <p:spPr>
          <a:xfrm>
            <a:off x="7921455" y="5164623"/>
            <a:ext cx="1306563" cy="584775"/>
          </a:xfrm>
          <a:prstGeom prst="rect">
            <a:avLst/>
          </a:prstGeom>
          <a:noFill/>
        </p:spPr>
        <p:txBody>
          <a:bodyPr wrap="square">
            <a:spAutoFit/>
          </a:bodyPr>
          <a:lstStyle/>
          <a:p>
            <a:pPr algn="ctr"/>
            <a:r>
              <a:rPr lang="en-US" sz="1600" b="1" dirty="0"/>
              <a:t>EA</a:t>
            </a:r>
          </a:p>
          <a:p>
            <a:pPr algn="ctr"/>
            <a:r>
              <a:rPr lang="en-US" sz="1600" b="1" dirty="0"/>
              <a:t> priority </a:t>
            </a:r>
          </a:p>
        </p:txBody>
      </p:sp>
      <p:sp>
        <p:nvSpPr>
          <p:cNvPr id="22" name="TextBox 21">
            <a:extLst>
              <a:ext uri="{FF2B5EF4-FFF2-40B4-BE49-F238E27FC236}">
                <a16:creationId xmlns:a16="http://schemas.microsoft.com/office/drawing/2014/main" id="{FE37AD3F-328E-3D58-7F9A-82E7E23F8D81}"/>
              </a:ext>
            </a:extLst>
          </p:cNvPr>
          <p:cNvSpPr txBox="1"/>
          <p:nvPr/>
        </p:nvSpPr>
        <p:spPr>
          <a:xfrm>
            <a:off x="8353186" y="3412385"/>
            <a:ext cx="1306563" cy="584775"/>
          </a:xfrm>
          <a:prstGeom prst="rect">
            <a:avLst/>
          </a:prstGeom>
          <a:noFill/>
        </p:spPr>
        <p:txBody>
          <a:bodyPr wrap="square">
            <a:spAutoFit/>
          </a:bodyPr>
          <a:lstStyle/>
          <a:p>
            <a:pPr algn="ctr"/>
            <a:r>
              <a:rPr lang="en-US" sz="1600" b="1" dirty="0"/>
              <a:t>GLA priority </a:t>
            </a:r>
          </a:p>
        </p:txBody>
      </p:sp>
      <p:cxnSp>
        <p:nvCxnSpPr>
          <p:cNvPr id="25" name="Elbow Connector 24">
            <a:extLst>
              <a:ext uri="{FF2B5EF4-FFF2-40B4-BE49-F238E27FC236}">
                <a16:creationId xmlns:a16="http://schemas.microsoft.com/office/drawing/2014/main" id="{EDCAE7D9-797D-C832-D2C7-E67000E5721F}"/>
              </a:ext>
            </a:extLst>
          </p:cNvPr>
          <p:cNvCxnSpPr>
            <a:cxnSpLocks/>
          </p:cNvCxnSpPr>
          <p:nvPr/>
        </p:nvCxnSpPr>
        <p:spPr>
          <a:xfrm rot="10800000">
            <a:off x="8853057" y="4379158"/>
            <a:ext cx="827046" cy="352837"/>
          </a:xfrm>
          <a:prstGeom prst="bentConnector3">
            <a:avLst>
              <a:gd name="adj1" fmla="val 99250"/>
            </a:avLst>
          </a:prstGeom>
          <a:ln w="19050">
            <a:solidFill>
              <a:srgbClr val="002060"/>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2EFE7E67-14E5-00A7-DD90-08EA1ABA8E38}"/>
              </a:ext>
            </a:extLst>
          </p:cNvPr>
          <p:cNvSpPr/>
          <p:nvPr/>
        </p:nvSpPr>
        <p:spPr>
          <a:xfrm>
            <a:off x="7481387" y="2230716"/>
            <a:ext cx="1785994" cy="3870858"/>
          </a:xfrm>
          <a:custGeom>
            <a:avLst/>
            <a:gdLst>
              <a:gd name="connsiteX0" fmla="*/ 68 w 1785994"/>
              <a:gd name="connsiteY0" fmla="*/ 155037 h 3870858"/>
              <a:gd name="connsiteX1" fmla="*/ 581958 w 1785994"/>
              <a:gd name="connsiteY1" fmla="*/ 1950586 h 3870858"/>
              <a:gd name="connsiteX2" fmla="*/ 390766 w 1785994"/>
              <a:gd name="connsiteY2" fmla="*/ 2848360 h 3870858"/>
              <a:gd name="connsiteX3" fmla="*/ 1222038 w 1785994"/>
              <a:gd name="connsiteY3" fmla="*/ 3870826 h 3870858"/>
              <a:gd name="connsiteX4" fmla="*/ 1729115 w 1785994"/>
              <a:gd name="connsiteY4" fmla="*/ 2815109 h 3870858"/>
              <a:gd name="connsiteX5" fmla="*/ 1720802 w 1785994"/>
              <a:gd name="connsiteY5" fmla="*/ 1867459 h 3870858"/>
              <a:gd name="connsiteX6" fmla="*/ 1255289 w 1785994"/>
              <a:gd name="connsiteY6" fmla="*/ 1318819 h 3870858"/>
              <a:gd name="connsiteX7" fmla="*/ 581958 w 1785994"/>
              <a:gd name="connsiteY7" fmla="*/ 786804 h 3870858"/>
              <a:gd name="connsiteX8" fmla="*/ 623522 w 1785994"/>
              <a:gd name="connsiteY8" fmla="*/ 163349 h 3870858"/>
              <a:gd name="connsiteX9" fmla="*/ 68 w 1785994"/>
              <a:gd name="connsiteY9" fmla="*/ 155037 h 387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5994" h="3870858">
                <a:moveTo>
                  <a:pt x="68" y="155037"/>
                </a:moveTo>
                <a:cubicBezTo>
                  <a:pt x="-6859" y="452910"/>
                  <a:pt x="516842" y="1501699"/>
                  <a:pt x="581958" y="1950586"/>
                </a:cubicBezTo>
                <a:cubicBezTo>
                  <a:pt x="647074" y="2399473"/>
                  <a:pt x="284086" y="2528320"/>
                  <a:pt x="390766" y="2848360"/>
                </a:cubicBezTo>
                <a:cubicBezTo>
                  <a:pt x="497446" y="3168400"/>
                  <a:pt x="998980" y="3876368"/>
                  <a:pt x="1222038" y="3870826"/>
                </a:cubicBezTo>
                <a:cubicBezTo>
                  <a:pt x="1445096" y="3865284"/>
                  <a:pt x="1645988" y="3149003"/>
                  <a:pt x="1729115" y="2815109"/>
                </a:cubicBezTo>
                <a:cubicBezTo>
                  <a:pt x="1812242" y="2481215"/>
                  <a:pt x="1799773" y="2116841"/>
                  <a:pt x="1720802" y="1867459"/>
                </a:cubicBezTo>
                <a:cubicBezTo>
                  <a:pt x="1641831" y="1618077"/>
                  <a:pt x="1445096" y="1498928"/>
                  <a:pt x="1255289" y="1318819"/>
                </a:cubicBezTo>
                <a:cubicBezTo>
                  <a:pt x="1065482" y="1138710"/>
                  <a:pt x="687252" y="979382"/>
                  <a:pt x="581958" y="786804"/>
                </a:cubicBezTo>
                <a:cubicBezTo>
                  <a:pt x="476664" y="594226"/>
                  <a:pt x="726046" y="264487"/>
                  <a:pt x="623522" y="163349"/>
                </a:cubicBezTo>
                <a:cubicBezTo>
                  <a:pt x="520999" y="62211"/>
                  <a:pt x="6995" y="-142836"/>
                  <a:pt x="68" y="155037"/>
                </a:cubicBezTo>
                <a:close/>
              </a:path>
            </a:pathLst>
          </a:custGeom>
          <a:solidFill>
            <a:srgbClr val="00206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001B5AB-3CD7-BB77-FAD8-62FF6BC33267}"/>
              </a:ext>
            </a:extLst>
          </p:cNvPr>
          <p:cNvSpPr txBox="1"/>
          <p:nvPr/>
        </p:nvSpPr>
        <p:spPr>
          <a:xfrm>
            <a:off x="9659749" y="4597478"/>
            <a:ext cx="2269915" cy="1200329"/>
          </a:xfrm>
          <a:prstGeom prst="rect">
            <a:avLst/>
          </a:prstGeom>
          <a:noFill/>
        </p:spPr>
        <p:txBody>
          <a:bodyPr wrap="square">
            <a:spAutoFit/>
          </a:bodyPr>
          <a:lstStyle/>
          <a:p>
            <a:r>
              <a:rPr lang="en-US" sz="1200" b="1" dirty="0">
                <a:solidFill>
                  <a:srgbClr val="002060"/>
                </a:solidFill>
              </a:rPr>
              <a:t>Water resources planning &amp; Environment planning consultee: </a:t>
            </a:r>
          </a:p>
          <a:p>
            <a:r>
              <a:rPr lang="en-US" sz="1200" dirty="0"/>
              <a:t>Part of GLA’s climate adaptation, which links with EA’s environment regulation</a:t>
            </a:r>
          </a:p>
        </p:txBody>
      </p:sp>
      <p:sp>
        <p:nvSpPr>
          <p:cNvPr id="39" name="TextBox 38">
            <a:extLst>
              <a:ext uri="{FF2B5EF4-FFF2-40B4-BE49-F238E27FC236}">
                <a16:creationId xmlns:a16="http://schemas.microsoft.com/office/drawing/2014/main" id="{640A930A-F742-E3B3-144B-B251F1F2079F}"/>
              </a:ext>
            </a:extLst>
          </p:cNvPr>
          <p:cNvSpPr txBox="1"/>
          <p:nvPr/>
        </p:nvSpPr>
        <p:spPr>
          <a:xfrm>
            <a:off x="2185773" y="937908"/>
            <a:ext cx="8296102" cy="276999"/>
          </a:xfrm>
          <a:prstGeom prst="rect">
            <a:avLst/>
          </a:prstGeom>
          <a:noFill/>
        </p:spPr>
        <p:txBody>
          <a:bodyPr wrap="square">
            <a:spAutoFit/>
          </a:bodyPr>
          <a:lstStyle/>
          <a:p>
            <a:pPr algn="ctr"/>
            <a:r>
              <a:rPr lang="en-GB" sz="1200" b="0" i="1" u="none" strike="noStrike" dirty="0">
                <a:solidFill>
                  <a:srgbClr val="0D0D0D"/>
                </a:solidFill>
                <a:effectLst/>
              </a:rPr>
              <a:t>Overlapping and interconnecting areas</a:t>
            </a:r>
          </a:p>
        </p:txBody>
      </p:sp>
    </p:spTree>
    <p:extLst>
      <p:ext uri="{BB962C8B-B14F-4D97-AF65-F5344CB8AC3E}">
        <p14:creationId xmlns:p14="http://schemas.microsoft.com/office/powerpoint/2010/main" val="323945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FDBA-C859-275D-7A46-DCEFC8954566}"/>
              </a:ext>
            </a:extLst>
          </p:cNvPr>
          <p:cNvSpPr>
            <a:spLocks noGrp="1"/>
          </p:cNvSpPr>
          <p:nvPr>
            <p:ph type="title" idx="4294967295"/>
          </p:nvPr>
        </p:nvSpPr>
        <p:spPr>
          <a:xfrm>
            <a:off x="304800" y="329001"/>
            <a:ext cx="11582400" cy="604837"/>
          </a:xfrm>
        </p:spPr>
        <p:txBody>
          <a:bodyPr>
            <a:normAutofit/>
          </a:bodyPr>
          <a:lstStyle/>
          <a:p>
            <a:r>
              <a:rPr lang="en-US" sz="2800" dirty="0"/>
              <a:t>Two case studies in VENTURA </a:t>
            </a:r>
          </a:p>
        </p:txBody>
      </p:sp>
      <p:pic>
        <p:nvPicPr>
          <p:cNvPr id="5" name="Picture 4" descr="A map of the river basin&#10;&#10;Description automatically generated">
            <a:extLst>
              <a:ext uri="{FF2B5EF4-FFF2-40B4-BE49-F238E27FC236}">
                <a16:creationId xmlns:a16="http://schemas.microsoft.com/office/drawing/2014/main" id="{51E8C209-3E61-B916-D3CB-B195B30F9B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848" y="1682376"/>
            <a:ext cx="4611027" cy="3493247"/>
          </a:xfrm>
          <a:prstGeom prst="rect">
            <a:avLst/>
          </a:prstGeom>
          <a:ln>
            <a:solidFill>
              <a:schemeClr val="tx1"/>
            </a:solidFill>
          </a:ln>
        </p:spPr>
      </p:pic>
      <p:pic>
        <p:nvPicPr>
          <p:cNvPr id="12" name="Picture 11">
            <a:extLst>
              <a:ext uri="{FF2B5EF4-FFF2-40B4-BE49-F238E27FC236}">
                <a16:creationId xmlns:a16="http://schemas.microsoft.com/office/drawing/2014/main" id="{22E35B93-BEFD-6E73-F10F-9C5DCFBF37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8508" y="1638022"/>
            <a:ext cx="4940644" cy="3494602"/>
          </a:xfrm>
          <a:prstGeom prst="rect">
            <a:avLst/>
          </a:prstGeom>
          <a:ln w="12700">
            <a:solidFill>
              <a:schemeClr val="tx1"/>
            </a:solidFill>
          </a:ln>
        </p:spPr>
      </p:pic>
      <p:sp>
        <p:nvSpPr>
          <p:cNvPr id="13" name="TextBox 12">
            <a:extLst>
              <a:ext uri="{FF2B5EF4-FFF2-40B4-BE49-F238E27FC236}">
                <a16:creationId xmlns:a16="http://schemas.microsoft.com/office/drawing/2014/main" id="{0B7C1383-9662-B990-3AA0-209BEA612EF5}"/>
              </a:ext>
            </a:extLst>
          </p:cNvPr>
          <p:cNvSpPr txBox="1"/>
          <p:nvPr/>
        </p:nvSpPr>
        <p:spPr>
          <a:xfrm>
            <a:off x="1828800" y="5291328"/>
            <a:ext cx="2962656" cy="369332"/>
          </a:xfrm>
          <a:prstGeom prst="rect">
            <a:avLst/>
          </a:prstGeom>
          <a:noFill/>
        </p:spPr>
        <p:txBody>
          <a:bodyPr wrap="square" rtlCol="0">
            <a:spAutoFit/>
          </a:bodyPr>
          <a:lstStyle/>
          <a:p>
            <a:r>
              <a:rPr lang="en-US" dirty="0"/>
              <a:t>Manchester, UK </a:t>
            </a:r>
          </a:p>
        </p:txBody>
      </p:sp>
      <p:sp>
        <p:nvSpPr>
          <p:cNvPr id="14" name="TextBox 13">
            <a:extLst>
              <a:ext uri="{FF2B5EF4-FFF2-40B4-BE49-F238E27FC236}">
                <a16:creationId xmlns:a16="http://schemas.microsoft.com/office/drawing/2014/main" id="{37B62194-FB0D-3ABA-B11C-78CB7B661374}"/>
              </a:ext>
            </a:extLst>
          </p:cNvPr>
          <p:cNvSpPr txBox="1"/>
          <p:nvPr/>
        </p:nvSpPr>
        <p:spPr>
          <a:xfrm>
            <a:off x="8138160" y="5291328"/>
            <a:ext cx="2962656" cy="369332"/>
          </a:xfrm>
          <a:prstGeom prst="rect">
            <a:avLst/>
          </a:prstGeom>
          <a:noFill/>
        </p:spPr>
        <p:txBody>
          <a:bodyPr wrap="square" rtlCol="0">
            <a:spAutoFit/>
          </a:bodyPr>
          <a:lstStyle/>
          <a:p>
            <a:r>
              <a:rPr lang="en-US" dirty="0"/>
              <a:t>Enfield, London, UK </a:t>
            </a:r>
          </a:p>
        </p:txBody>
      </p:sp>
      <p:sp>
        <p:nvSpPr>
          <p:cNvPr id="16" name="TextBox 15">
            <a:extLst>
              <a:ext uri="{FF2B5EF4-FFF2-40B4-BE49-F238E27FC236}">
                <a16:creationId xmlns:a16="http://schemas.microsoft.com/office/drawing/2014/main" id="{7F067EDD-C905-24AA-1B1D-2C1576C3854E}"/>
              </a:ext>
            </a:extLst>
          </p:cNvPr>
          <p:cNvSpPr txBox="1"/>
          <p:nvPr/>
        </p:nvSpPr>
        <p:spPr>
          <a:xfrm>
            <a:off x="652848" y="5961031"/>
            <a:ext cx="10124880" cy="726546"/>
          </a:xfrm>
          <a:prstGeom prst="rect">
            <a:avLst/>
          </a:prstGeom>
          <a:noFill/>
        </p:spPr>
        <p:txBody>
          <a:bodyPr wrap="square">
            <a:spAutoFit/>
          </a:bodyPr>
          <a:lstStyle/>
          <a:p>
            <a:pPr>
              <a:lnSpc>
                <a:spcPct val="120000"/>
              </a:lnSpc>
            </a:pPr>
            <a:r>
              <a:rPr lang="en-GB" dirty="0">
                <a:ea typeface="Calibri Light" panose="020F0302020204030204" pitchFamily="34" charset="0"/>
                <a:cs typeface="Arial" panose="020B0604020202020204" pitchFamily="34" charset="0"/>
              </a:rPr>
              <a:t>The VENTURA research team, through two case studies, aims to understand the local challenges of water neutrality faced by stakeholders and to co-create digital solutions.</a:t>
            </a:r>
            <a:endParaRPr lang="en-US" sz="1800" dirty="0">
              <a:effectLst/>
              <a:latin typeface="+mn-lt"/>
              <a:ea typeface="Calibri Light" panose="020F03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F563566-9397-4091-5C11-2A3F89583E69}"/>
              </a:ext>
            </a:extLst>
          </p:cNvPr>
          <p:cNvSpPr txBox="1"/>
          <p:nvPr/>
        </p:nvSpPr>
        <p:spPr>
          <a:xfrm>
            <a:off x="1477033" y="1197340"/>
            <a:ext cx="2962656" cy="369332"/>
          </a:xfrm>
          <a:prstGeom prst="rect">
            <a:avLst/>
          </a:prstGeom>
          <a:noFill/>
        </p:spPr>
        <p:txBody>
          <a:bodyPr wrap="square" rtlCol="0">
            <a:spAutoFit/>
          </a:bodyPr>
          <a:lstStyle/>
          <a:p>
            <a:pPr algn="ctr"/>
            <a:r>
              <a:rPr lang="en-US" dirty="0"/>
              <a:t>Governance</a:t>
            </a:r>
          </a:p>
        </p:txBody>
      </p:sp>
      <p:sp>
        <p:nvSpPr>
          <p:cNvPr id="4" name="TextBox 3">
            <a:extLst>
              <a:ext uri="{FF2B5EF4-FFF2-40B4-BE49-F238E27FC236}">
                <a16:creationId xmlns:a16="http://schemas.microsoft.com/office/drawing/2014/main" id="{130DD9A9-1DA2-67E6-0B01-A25C837CD09D}"/>
              </a:ext>
            </a:extLst>
          </p:cNvPr>
          <p:cNvSpPr txBox="1"/>
          <p:nvPr/>
        </p:nvSpPr>
        <p:spPr>
          <a:xfrm>
            <a:off x="7294311" y="991691"/>
            <a:ext cx="3549037" cy="646331"/>
          </a:xfrm>
          <a:prstGeom prst="rect">
            <a:avLst/>
          </a:prstGeom>
          <a:noFill/>
        </p:spPr>
        <p:txBody>
          <a:bodyPr wrap="square" rtlCol="0">
            <a:spAutoFit/>
          </a:bodyPr>
          <a:lstStyle/>
          <a:p>
            <a:pPr algn="ctr"/>
            <a:r>
              <a:rPr lang="en-US" dirty="0"/>
              <a:t>Sustainable development and organizational perceptions</a:t>
            </a:r>
          </a:p>
        </p:txBody>
      </p:sp>
    </p:spTree>
    <p:extLst>
      <p:ext uri="{BB962C8B-B14F-4D97-AF65-F5344CB8AC3E}">
        <p14:creationId xmlns:p14="http://schemas.microsoft.com/office/powerpoint/2010/main" val="271135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6" descr="Graphical user interface, application&#10;&#10;Description automatically generated">
            <a:extLst>
              <a:ext uri="{FF2B5EF4-FFF2-40B4-BE49-F238E27FC236}">
                <a16:creationId xmlns:a16="http://schemas.microsoft.com/office/drawing/2014/main" id="{360B4FA6-B844-D994-EEE0-0D3C851282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10885" y="1627410"/>
            <a:ext cx="1228543" cy="1168144"/>
          </a:xfrm>
          <a:prstGeom prst="rect">
            <a:avLst/>
          </a:prstGeom>
        </p:spPr>
      </p:pic>
      <p:pic>
        <p:nvPicPr>
          <p:cNvPr id="98" name="Content Placeholder 4" descr="A white board with writing on it&#10;&#10;Description automatically generated with medium confidence">
            <a:extLst>
              <a:ext uri="{FF2B5EF4-FFF2-40B4-BE49-F238E27FC236}">
                <a16:creationId xmlns:a16="http://schemas.microsoft.com/office/drawing/2014/main" id="{29C5D4F2-BEE1-61A3-0F10-AC735A2858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3233" y="1558032"/>
            <a:ext cx="1664753" cy="1248565"/>
          </a:xfrm>
          <a:prstGeom prst="rect">
            <a:avLst/>
          </a:prstGeom>
        </p:spPr>
      </p:pic>
      <p:sp>
        <p:nvSpPr>
          <p:cNvPr id="2" name="Title 1">
            <a:extLst>
              <a:ext uri="{FF2B5EF4-FFF2-40B4-BE49-F238E27FC236}">
                <a16:creationId xmlns:a16="http://schemas.microsoft.com/office/drawing/2014/main" id="{4DF3D4C2-71DC-0717-2367-29A94347E661}"/>
              </a:ext>
            </a:extLst>
          </p:cNvPr>
          <p:cNvSpPr>
            <a:spLocks noGrp="1"/>
          </p:cNvSpPr>
          <p:nvPr>
            <p:ph type="title" idx="4294967295"/>
          </p:nvPr>
        </p:nvSpPr>
        <p:spPr>
          <a:xfrm>
            <a:off x="0" y="433388"/>
            <a:ext cx="11582400" cy="604837"/>
          </a:xfrm>
        </p:spPr>
        <p:txBody>
          <a:bodyPr>
            <a:normAutofit/>
          </a:bodyPr>
          <a:lstStyle/>
          <a:p>
            <a:r>
              <a:rPr lang="en-US" sz="2800" dirty="0"/>
              <a:t>Engagement in Manchester </a:t>
            </a:r>
          </a:p>
        </p:txBody>
      </p:sp>
      <p:pic>
        <p:nvPicPr>
          <p:cNvPr id="99" name="Content Placeholder 4" descr="A picture containing text, indoor, different, bunch&#10;&#10;Description automatically generated">
            <a:extLst>
              <a:ext uri="{FF2B5EF4-FFF2-40B4-BE49-F238E27FC236}">
                <a16:creationId xmlns:a16="http://schemas.microsoft.com/office/drawing/2014/main" id="{594944B0-D8F1-C4AB-DFAB-5FF0AF47D606}"/>
              </a:ext>
            </a:extLst>
          </p:cNvPr>
          <p:cNvPicPr>
            <a:picLocks noGrp="1" noChangeAspect="1"/>
          </p:cNvPicPr>
          <p:nvPr>
            <p:ph idx="4294967295"/>
          </p:nvPr>
        </p:nvPicPr>
        <p:blipFill>
          <a:blip r:embed="rId4" cstate="screen">
            <a:extLst>
              <a:ext uri="{28A0092B-C50C-407E-A947-70E740481C1C}">
                <a14:useLocalDpi xmlns:a14="http://schemas.microsoft.com/office/drawing/2010/main"/>
              </a:ext>
            </a:extLst>
          </a:blip>
          <a:stretch>
            <a:fillRect/>
          </a:stretch>
        </p:blipFill>
        <p:spPr>
          <a:xfrm>
            <a:off x="2090251" y="2053042"/>
            <a:ext cx="1365250" cy="1025525"/>
          </a:xfrm>
        </p:spPr>
      </p:pic>
      <p:sp>
        <p:nvSpPr>
          <p:cNvPr id="57" name="TextBox 56">
            <a:extLst>
              <a:ext uri="{FF2B5EF4-FFF2-40B4-BE49-F238E27FC236}">
                <a16:creationId xmlns:a16="http://schemas.microsoft.com/office/drawing/2014/main" id="{CC626E67-0DC9-34D3-EE75-45BF184902B5}"/>
              </a:ext>
            </a:extLst>
          </p:cNvPr>
          <p:cNvSpPr txBox="1"/>
          <p:nvPr/>
        </p:nvSpPr>
        <p:spPr>
          <a:xfrm>
            <a:off x="4327935" y="2001992"/>
            <a:ext cx="2804378" cy="646331"/>
          </a:xfrm>
          <a:prstGeom prst="rect">
            <a:avLst/>
          </a:prstGeom>
          <a:solidFill>
            <a:schemeClr val="bg1"/>
          </a:solidFill>
        </p:spPr>
        <p:txBody>
          <a:bodyPr wrap="square" rtlCol="0">
            <a:spAutoFit/>
          </a:bodyPr>
          <a:lstStyle/>
          <a:p>
            <a:r>
              <a:rPr lang="en-US" b="1" dirty="0"/>
              <a:t>A. Problem framing </a:t>
            </a:r>
          </a:p>
          <a:p>
            <a:r>
              <a:rPr lang="en-US" b="1" dirty="0"/>
              <a:t>(‘design workshop’)</a:t>
            </a:r>
          </a:p>
        </p:txBody>
      </p:sp>
      <p:sp>
        <p:nvSpPr>
          <p:cNvPr id="58" name="TextBox 57">
            <a:extLst>
              <a:ext uri="{FF2B5EF4-FFF2-40B4-BE49-F238E27FC236}">
                <a16:creationId xmlns:a16="http://schemas.microsoft.com/office/drawing/2014/main" id="{CC14FBAC-BBD3-11C0-8E0D-CEC096E9476C}"/>
              </a:ext>
            </a:extLst>
          </p:cNvPr>
          <p:cNvSpPr txBox="1"/>
          <p:nvPr/>
        </p:nvSpPr>
        <p:spPr>
          <a:xfrm>
            <a:off x="4484758" y="3825274"/>
            <a:ext cx="2950247" cy="646331"/>
          </a:xfrm>
          <a:prstGeom prst="rect">
            <a:avLst/>
          </a:prstGeom>
          <a:solidFill>
            <a:schemeClr val="bg1"/>
          </a:solidFill>
        </p:spPr>
        <p:txBody>
          <a:bodyPr wrap="square" rtlCol="0">
            <a:spAutoFit/>
          </a:bodyPr>
          <a:lstStyle/>
          <a:p>
            <a:r>
              <a:rPr lang="en-US" b="1" dirty="0"/>
              <a:t>B. Individual interviews </a:t>
            </a:r>
          </a:p>
          <a:p>
            <a:r>
              <a:rPr lang="en-US" b="1" dirty="0"/>
              <a:t>(‘connection circles’)</a:t>
            </a:r>
          </a:p>
        </p:txBody>
      </p:sp>
      <p:sp>
        <p:nvSpPr>
          <p:cNvPr id="59" name="TextBox 58">
            <a:extLst>
              <a:ext uri="{FF2B5EF4-FFF2-40B4-BE49-F238E27FC236}">
                <a16:creationId xmlns:a16="http://schemas.microsoft.com/office/drawing/2014/main" id="{ED7AD868-CE65-9FA9-9E83-51794F6DDBB1}"/>
              </a:ext>
            </a:extLst>
          </p:cNvPr>
          <p:cNvSpPr txBox="1"/>
          <p:nvPr/>
        </p:nvSpPr>
        <p:spPr>
          <a:xfrm>
            <a:off x="4458095" y="5648556"/>
            <a:ext cx="2836598" cy="923330"/>
          </a:xfrm>
          <a:prstGeom prst="rect">
            <a:avLst/>
          </a:prstGeom>
          <a:solidFill>
            <a:schemeClr val="bg1"/>
          </a:solidFill>
        </p:spPr>
        <p:txBody>
          <a:bodyPr wrap="square" rtlCol="0">
            <a:spAutoFit/>
          </a:bodyPr>
          <a:lstStyle/>
          <a:p>
            <a:r>
              <a:rPr lang="en-US" b="1" dirty="0"/>
              <a:t>C. Group workshops</a:t>
            </a:r>
          </a:p>
          <a:p>
            <a:r>
              <a:rPr lang="en-US" b="1" dirty="0"/>
              <a:t>(‘group-model-building workshops’)</a:t>
            </a:r>
          </a:p>
        </p:txBody>
      </p:sp>
      <p:sp>
        <p:nvSpPr>
          <p:cNvPr id="63" name="TextBox 62">
            <a:extLst>
              <a:ext uri="{FF2B5EF4-FFF2-40B4-BE49-F238E27FC236}">
                <a16:creationId xmlns:a16="http://schemas.microsoft.com/office/drawing/2014/main" id="{DA62AAB2-D532-F7AB-369D-DBD75100B4EC}"/>
              </a:ext>
            </a:extLst>
          </p:cNvPr>
          <p:cNvSpPr txBox="1"/>
          <p:nvPr/>
        </p:nvSpPr>
        <p:spPr>
          <a:xfrm>
            <a:off x="4509887" y="1135864"/>
            <a:ext cx="3050382" cy="369332"/>
          </a:xfrm>
          <a:prstGeom prst="rect">
            <a:avLst/>
          </a:prstGeom>
          <a:noFill/>
        </p:spPr>
        <p:txBody>
          <a:bodyPr wrap="square" rtlCol="0">
            <a:spAutoFit/>
          </a:bodyPr>
          <a:lstStyle/>
          <a:p>
            <a:r>
              <a:rPr lang="en-US" b="1" dirty="0">
                <a:solidFill>
                  <a:srgbClr val="00B050"/>
                </a:solidFill>
              </a:rPr>
              <a:t>Research process</a:t>
            </a:r>
          </a:p>
        </p:txBody>
      </p:sp>
      <p:sp>
        <p:nvSpPr>
          <p:cNvPr id="64" name="TextBox 63">
            <a:extLst>
              <a:ext uri="{FF2B5EF4-FFF2-40B4-BE49-F238E27FC236}">
                <a16:creationId xmlns:a16="http://schemas.microsoft.com/office/drawing/2014/main" id="{D63A4288-1168-C669-5760-9B166B8A2099}"/>
              </a:ext>
            </a:extLst>
          </p:cNvPr>
          <p:cNvSpPr txBox="1"/>
          <p:nvPr/>
        </p:nvSpPr>
        <p:spPr>
          <a:xfrm>
            <a:off x="8374254" y="1038635"/>
            <a:ext cx="3050382" cy="369332"/>
          </a:xfrm>
          <a:prstGeom prst="rect">
            <a:avLst/>
          </a:prstGeom>
          <a:noFill/>
        </p:spPr>
        <p:txBody>
          <a:bodyPr wrap="square" rtlCol="0">
            <a:spAutoFit/>
          </a:bodyPr>
          <a:lstStyle/>
          <a:p>
            <a:r>
              <a:rPr lang="en-US" b="1" i="1" dirty="0">
                <a:solidFill>
                  <a:srgbClr val="00B050"/>
                </a:solidFill>
              </a:rPr>
              <a:t>Researchers’ input</a:t>
            </a:r>
          </a:p>
        </p:txBody>
      </p:sp>
      <p:sp>
        <p:nvSpPr>
          <p:cNvPr id="65" name="TextBox 64">
            <a:extLst>
              <a:ext uri="{FF2B5EF4-FFF2-40B4-BE49-F238E27FC236}">
                <a16:creationId xmlns:a16="http://schemas.microsoft.com/office/drawing/2014/main" id="{B9D342C3-1EED-B8B1-FA12-132CE7B63568}"/>
              </a:ext>
            </a:extLst>
          </p:cNvPr>
          <p:cNvSpPr txBox="1"/>
          <p:nvPr/>
        </p:nvSpPr>
        <p:spPr>
          <a:xfrm>
            <a:off x="700959" y="1135864"/>
            <a:ext cx="2367440" cy="369332"/>
          </a:xfrm>
          <a:prstGeom prst="rect">
            <a:avLst/>
          </a:prstGeom>
          <a:noFill/>
        </p:spPr>
        <p:txBody>
          <a:bodyPr wrap="square" rtlCol="0">
            <a:spAutoFit/>
          </a:bodyPr>
          <a:lstStyle/>
          <a:p>
            <a:r>
              <a:rPr lang="en-US" b="1" i="1" dirty="0">
                <a:solidFill>
                  <a:srgbClr val="00B050"/>
                </a:solidFill>
              </a:rPr>
              <a:t>Stakeholders’ input</a:t>
            </a:r>
          </a:p>
        </p:txBody>
      </p:sp>
      <p:grpSp>
        <p:nvGrpSpPr>
          <p:cNvPr id="77" name="Group 76">
            <a:extLst>
              <a:ext uri="{FF2B5EF4-FFF2-40B4-BE49-F238E27FC236}">
                <a16:creationId xmlns:a16="http://schemas.microsoft.com/office/drawing/2014/main" id="{8975E677-DB62-196A-1BCA-43EDA5D8076E}"/>
              </a:ext>
            </a:extLst>
          </p:cNvPr>
          <p:cNvGrpSpPr/>
          <p:nvPr/>
        </p:nvGrpSpPr>
        <p:grpSpPr>
          <a:xfrm>
            <a:off x="383752" y="3338451"/>
            <a:ext cx="3357358" cy="1619978"/>
            <a:chOff x="3681432" y="3408032"/>
            <a:chExt cx="3357358" cy="1619978"/>
          </a:xfrm>
        </p:grpSpPr>
        <p:sp>
          <p:nvSpPr>
            <p:cNvPr id="78" name="Rectangle 77">
              <a:extLst>
                <a:ext uri="{FF2B5EF4-FFF2-40B4-BE49-F238E27FC236}">
                  <a16:creationId xmlns:a16="http://schemas.microsoft.com/office/drawing/2014/main" id="{F5A15C5F-9702-DC38-A3BE-AAF4C35505D8}"/>
                </a:ext>
              </a:extLst>
            </p:cNvPr>
            <p:cNvSpPr/>
            <p:nvPr/>
          </p:nvSpPr>
          <p:spPr>
            <a:xfrm>
              <a:off x="3681432" y="3408032"/>
              <a:ext cx="3357358" cy="1619978"/>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7F042E-DBD2-19AD-E55F-C7B7ABABD170}"/>
                </a:ext>
              </a:extLst>
            </p:cNvPr>
            <p:cNvSpPr/>
            <p:nvPr/>
          </p:nvSpPr>
          <p:spPr>
            <a:xfrm>
              <a:off x="5182359" y="3952649"/>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grpSp>
      <p:grpSp>
        <p:nvGrpSpPr>
          <p:cNvPr id="80" name="Group 79">
            <a:extLst>
              <a:ext uri="{FF2B5EF4-FFF2-40B4-BE49-F238E27FC236}">
                <a16:creationId xmlns:a16="http://schemas.microsoft.com/office/drawing/2014/main" id="{FD0619C9-25F0-67A0-0AF8-1FF8084C37CD}"/>
              </a:ext>
            </a:extLst>
          </p:cNvPr>
          <p:cNvGrpSpPr/>
          <p:nvPr/>
        </p:nvGrpSpPr>
        <p:grpSpPr>
          <a:xfrm>
            <a:off x="362386" y="1545652"/>
            <a:ext cx="3378723" cy="1619978"/>
            <a:chOff x="4042975" y="2085784"/>
            <a:chExt cx="3378723" cy="1619978"/>
          </a:xfrm>
        </p:grpSpPr>
        <p:sp>
          <p:nvSpPr>
            <p:cNvPr id="81" name="Rectangle 80">
              <a:extLst>
                <a:ext uri="{FF2B5EF4-FFF2-40B4-BE49-F238E27FC236}">
                  <a16:creationId xmlns:a16="http://schemas.microsoft.com/office/drawing/2014/main" id="{AA9140CA-2259-D529-8EF1-8739BE8B848B}"/>
                </a:ext>
              </a:extLst>
            </p:cNvPr>
            <p:cNvSpPr/>
            <p:nvPr/>
          </p:nvSpPr>
          <p:spPr>
            <a:xfrm>
              <a:off x="4042975" y="2085784"/>
              <a:ext cx="3378723" cy="1619978"/>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1AF298C0-E5E8-E7ED-1431-A137511A54AA}"/>
                </a:ext>
              </a:extLst>
            </p:cNvPr>
            <p:cNvSpPr/>
            <p:nvPr/>
          </p:nvSpPr>
          <p:spPr>
            <a:xfrm>
              <a:off x="5514871" y="2780250"/>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grpSp>
      <p:grpSp>
        <p:nvGrpSpPr>
          <p:cNvPr id="87" name="Group 86">
            <a:extLst>
              <a:ext uri="{FF2B5EF4-FFF2-40B4-BE49-F238E27FC236}">
                <a16:creationId xmlns:a16="http://schemas.microsoft.com/office/drawing/2014/main" id="{AA6D1534-E53E-ED2F-997E-21AE94E093FC}"/>
              </a:ext>
            </a:extLst>
          </p:cNvPr>
          <p:cNvGrpSpPr/>
          <p:nvPr/>
        </p:nvGrpSpPr>
        <p:grpSpPr>
          <a:xfrm>
            <a:off x="7683190" y="3157107"/>
            <a:ext cx="4084448" cy="1445414"/>
            <a:chOff x="3065021" y="2301309"/>
            <a:chExt cx="4084448" cy="1445414"/>
          </a:xfrm>
        </p:grpSpPr>
        <p:sp>
          <p:nvSpPr>
            <p:cNvPr id="88" name="Rectangle 87">
              <a:extLst>
                <a:ext uri="{FF2B5EF4-FFF2-40B4-BE49-F238E27FC236}">
                  <a16:creationId xmlns:a16="http://schemas.microsoft.com/office/drawing/2014/main" id="{61E8FE92-8E95-6BD3-0BFD-3B41D3DB169D}"/>
                </a:ext>
              </a:extLst>
            </p:cNvPr>
            <p:cNvSpPr/>
            <p:nvPr/>
          </p:nvSpPr>
          <p:spPr>
            <a:xfrm>
              <a:off x="3065021" y="2301309"/>
              <a:ext cx="4084448" cy="1445414"/>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41CB362C-9C23-8509-6A80-C3957F8DE3B8}"/>
                </a:ext>
              </a:extLst>
            </p:cNvPr>
            <p:cNvSpPr/>
            <p:nvPr/>
          </p:nvSpPr>
          <p:spPr>
            <a:xfrm>
              <a:off x="4880292" y="2920757"/>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p>
          </p:txBody>
        </p:sp>
      </p:grpSp>
      <p:sp>
        <p:nvSpPr>
          <p:cNvPr id="96" name="Down Arrow 95">
            <a:extLst>
              <a:ext uri="{FF2B5EF4-FFF2-40B4-BE49-F238E27FC236}">
                <a16:creationId xmlns:a16="http://schemas.microsoft.com/office/drawing/2014/main" id="{1AB18644-534A-B9FA-3691-40509BF81DE3}"/>
              </a:ext>
            </a:extLst>
          </p:cNvPr>
          <p:cNvSpPr/>
          <p:nvPr/>
        </p:nvSpPr>
        <p:spPr>
          <a:xfrm>
            <a:off x="5142083" y="2774272"/>
            <a:ext cx="720090" cy="100314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wn Arrow 96">
            <a:extLst>
              <a:ext uri="{FF2B5EF4-FFF2-40B4-BE49-F238E27FC236}">
                <a16:creationId xmlns:a16="http://schemas.microsoft.com/office/drawing/2014/main" id="{8682C5F0-3D66-1A9C-F3DF-31B518D925FF}"/>
              </a:ext>
            </a:extLst>
          </p:cNvPr>
          <p:cNvSpPr/>
          <p:nvPr/>
        </p:nvSpPr>
        <p:spPr>
          <a:xfrm>
            <a:off x="5139913" y="4547391"/>
            <a:ext cx="720090" cy="100314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6" descr="Chart, radar chart&#10;&#10;Description automatically generated">
            <a:extLst>
              <a:ext uri="{FF2B5EF4-FFF2-40B4-BE49-F238E27FC236}">
                <a16:creationId xmlns:a16="http://schemas.microsoft.com/office/drawing/2014/main" id="{1A3ACE4B-0713-2F80-C62F-3368205204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6385" y="3471145"/>
            <a:ext cx="3394075" cy="540094"/>
          </a:xfrm>
          <a:prstGeom prst="rect">
            <a:avLst/>
          </a:prstGeom>
        </p:spPr>
      </p:pic>
      <p:pic>
        <p:nvPicPr>
          <p:cNvPr id="102" name="Picture 7" descr="Text&#10;&#10;Description automatically generated">
            <a:extLst>
              <a:ext uri="{FF2B5EF4-FFF2-40B4-BE49-F238E27FC236}">
                <a16:creationId xmlns:a16="http://schemas.microsoft.com/office/drawing/2014/main" id="{9C38D341-BA5C-1AF1-8379-6030B9E82A1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7618" y="4227639"/>
            <a:ext cx="2003203" cy="530849"/>
          </a:xfrm>
          <a:prstGeom prst="rect">
            <a:avLst/>
          </a:prstGeom>
        </p:spPr>
      </p:pic>
      <p:pic>
        <p:nvPicPr>
          <p:cNvPr id="103" name="Picture 3" descr="A picture containing diagram&#10;&#10;Description automatically generated">
            <a:extLst>
              <a:ext uri="{FF2B5EF4-FFF2-40B4-BE49-F238E27FC236}">
                <a16:creationId xmlns:a16="http://schemas.microsoft.com/office/drawing/2014/main" id="{46CEB562-0355-DA45-56B3-14BAD97B92C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39137" y="3497377"/>
            <a:ext cx="1762409" cy="529472"/>
          </a:xfrm>
          <a:prstGeom prst="rect">
            <a:avLst/>
          </a:prstGeom>
        </p:spPr>
      </p:pic>
      <p:pic>
        <p:nvPicPr>
          <p:cNvPr id="104" name="Picture 5" descr="Timeline&#10;&#10;Description automatically generated">
            <a:extLst>
              <a:ext uri="{FF2B5EF4-FFF2-40B4-BE49-F238E27FC236}">
                <a16:creationId xmlns:a16="http://schemas.microsoft.com/office/drawing/2014/main" id="{F695F7BF-9586-129A-125E-A9A60FA43BB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53365" y="3985945"/>
            <a:ext cx="1240705" cy="518061"/>
          </a:xfrm>
          <a:prstGeom prst="rect">
            <a:avLst/>
          </a:prstGeom>
        </p:spPr>
      </p:pic>
      <p:pic>
        <p:nvPicPr>
          <p:cNvPr id="105" name="Picture 7" descr="Timeline&#10;&#10;Description automatically generated">
            <a:extLst>
              <a:ext uri="{FF2B5EF4-FFF2-40B4-BE49-F238E27FC236}">
                <a16:creationId xmlns:a16="http://schemas.microsoft.com/office/drawing/2014/main" id="{77FB2550-AE4F-C736-F788-EC6446D4EC7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0800000" flipV="1">
            <a:off x="7902082" y="3270685"/>
            <a:ext cx="1733182" cy="369331"/>
          </a:xfrm>
          <a:prstGeom prst="rect">
            <a:avLst/>
          </a:prstGeom>
        </p:spPr>
      </p:pic>
      <p:pic>
        <p:nvPicPr>
          <p:cNvPr id="142" name="Picture 141">
            <a:extLst>
              <a:ext uri="{FF2B5EF4-FFF2-40B4-BE49-F238E27FC236}">
                <a16:creationId xmlns:a16="http://schemas.microsoft.com/office/drawing/2014/main" id="{7ABA75BF-6EEF-BA12-1308-582775C5676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61579" y="3280964"/>
            <a:ext cx="1968972" cy="1115310"/>
          </a:xfrm>
          <a:prstGeom prst="rect">
            <a:avLst/>
          </a:prstGeom>
        </p:spPr>
      </p:pic>
      <p:pic>
        <p:nvPicPr>
          <p:cNvPr id="143" name="Picture 7">
            <a:extLst>
              <a:ext uri="{FF2B5EF4-FFF2-40B4-BE49-F238E27FC236}">
                <a16:creationId xmlns:a16="http://schemas.microsoft.com/office/drawing/2014/main" id="{B416CB14-B5E3-B1E4-61F9-AD56BB90B49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8741" y="5174829"/>
            <a:ext cx="1515529" cy="1136647"/>
          </a:xfrm>
          <a:prstGeom prst="rect">
            <a:avLst/>
          </a:prstGeom>
          <a:solidFill>
            <a:srgbClr val="FFFFFF">
              <a:shade val="85000"/>
            </a:srgbClr>
          </a:solidFill>
          <a:ln w="2857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4" name="Picture 4" descr="A picture containing text, indoor&#10;&#10;Description automatically generated">
            <a:extLst>
              <a:ext uri="{FF2B5EF4-FFF2-40B4-BE49-F238E27FC236}">
                <a16:creationId xmlns:a16="http://schemas.microsoft.com/office/drawing/2014/main" id="{1533F4FA-4C17-72AF-52E4-30B3C0649EE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64930" y="5187763"/>
            <a:ext cx="1515530" cy="1137413"/>
          </a:xfrm>
          <a:prstGeom prst="rect">
            <a:avLst/>
          </a:prstGeom>
          <a:solidFill>
            <a:srgbClr val="FFFFFF">
              <a:shade val="85000"/>
            </a:srgbClr>
          </a:solidFill>
          <a:ln w="2857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5" name="Content Placeholder 4">
            <a:extLst>
              <a:ext uri="{FF2B5EF4-FFF2-40B4-BE49-F238E27FC236}">
                <a16:creationId xmlns:a16="http://schemas.microsoft.com/office/drawing/2014/main" id="{91C00B89-01FF-360B-6318-97A6248B729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865333" y="4845605"/>
            <a:ext cx="1845483" cy="1509511"/>
          </a:xfrm>
          <a:prstGeom prst="rect">
            <a:avLst/>
          </a:prstGeom>
        </p:spPr>
      </p:pic>
      <p:pic>
        <p:nvPicPr>
          <p:cNvPr id="147" name="Picture 146" descr="A screenshot of a virtual decision room&#10;&#10;Description automatically generated">
            <a:extLst>
              <a:ext uri="{FF2B5EF4-FFF2-40B4-BE49-F238E27FC236}">
                <a16:creationId xmlns:a16="http://schemas.microsoft.com/office/drawing/2014/main" id="{6C058ABE-0F8D-0F37-3559-67EE38BD1CC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43839" y="4865559"/>
            <a:ext cx="2060845" cy="1355330"/>
          </a:xfrm>
          <a:prstGeom prst="rect">
            <a:avLst/>
          </a:prstGeom>
        </p:spPr>
      </p:pic>
      <p:sp>
        <p:nvSpPr>
          <p:cNvPr id="93" name="Rectangle 92">
            <a:extLst>
              <a:ext uri="{FF2B5EF4-FFF2-40B4-BE49-F238E27FC236}">
                <a16:creationId xmlns:a16="http://schemas.microsoft.com/office/drawing/2014/main" id="{C597A6F6-3092-1755-329A-59C1D1080B2D}"/>
              </a:ext>
            </a:extLst>
          </p:cNvPr>
          <p:cNvSpPr/>
          <p:nvPr/>
        </p:nvSpPr>
        <p:spPr>
          <a:xfrm>
            <a:off x="7683190" y="4770963"/>
            <a:ext cx="4084448" cy="1667664"/>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4DA2073-01B9-A98D-DA69-CEF2A2889E0F}"/>
              </a:ext>
            </a:extLst>
          </p:cNvPr>
          <p:cNvSpPr/>
          <p:nvPr/>
        </p:nvSpPr>
        <p:spPr>
          <a:xfrm>
            <a:off x="9590876" y="5374521"/>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a:t>
            </a:r>
          </a:p>
        </p:txBody>
      </p:sp>
      <p:sp>
        <p:nvSpPr>
          <p:cNvPr id="76" name="Rectangle 75">
            <a:extLst>
              <a:ext uri="{FF2B5EF4-FFF2-40B4-BE49-F238E27FC236}">
                <a16:creationId xmlns:a16="http://schemas.microsoft.com/office/drawing/2014/main" id="{B62026EF-487E-9345-5FD6-915EAC91EFF7}"/>
              </a:ext>
            </a:extLst>
          </p:cNvPr>
          <p:cNvSpPr/>
          <p:nvPr/>
        </p:nvSpPr>
        <p:spPr>
          <a:xfrm>
            <a:off x="364618" y="5026056"/>
            <a:ext cx="3394075" cy="1619978"/>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3A7B27CA-8CFF-B767-0552-8628776AADE4}"/>
              </a:ext>
            </a:extLst>
          </p:cNvPr>
          <p:cNvSpPr txBox="1"/>
          <p:nvPr/>
        </p:nvSpPr>
        <p:spPr>
          <a:xfrm>
            <a:off x="4063061" y="6121117"/>
            <a:ext cx="184731" cy="369332"/>
          </a:xfrm>
          <a:prstGeom prst="rect">
            <a:avLst/>
          </a:prstGeom>
          <a:noFill/>
        </p:spPr>
        <p:txBody>
          <a:bodyPr wrap="none" rtlCol="0">
            <a:spAutoFit/>
          </a:bodyPr>
          <a:lstStyle/>
          <a:p>
            <a:endParaRPr lang="en-US" dirty="0"/>
          </a:p>
        </p:txBody>
      </p:sp>
      <p:sp>
        <p:nvSpPr>
          <p:cNvPr id="150" name="Rectangle 149">
            <a:extLst>
              <a:ext uri="{FF2B5EF4-FFF2-40B4-BE49-F238E27FC236}">
                <a16:creationId xmlns:a16="http://schemas.microsoft.com/office/drawing/2014/main" id="{6C7E7CF2-94C4-FD9C-BE3A-45FC6DEF1A8A}"/>
              </a:ext>
            </a:extLst>
          </p:cNvPr>
          <p:cNvSpPr/>
          <p:nvPr/>
        </p:nvSpPr>
        <p:spPr>
          <a:xfrm>
            <a:off x="7683190" y="1558032"/>
            <a:ext cx="4084448" cy="1445414"/>
          </a:xfrm>
          <a:prstGeom prst="rect">
            <a:avLst/>
          </a:prstGeom>
          <a:solidFill>
            <a:schemeClr val="bg2">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122EC8C5-8F9B-10CB-1C1F-97CA56BD5F01}"/>
              </a:ext>
            </a:extLst>
          </p:cNvPr>
          <p:cNvSpPr/>
          <p:nvPr/>
        </p:nvSpPr>
        <p:spPr>
          <a:xfrm>
            <a:off x="1846175" y="5653252"/>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a:t>
            </a:r>
          </a:p>
        </p:txBody>
      </p:sp>
      <p:sp>
        <p:nvSpPr>
          <p:cNvPr id="86" name="Oval 85">
            <a:extLst>
              <a:ext uri="{FF2B5EF4-FFF2-40B4-BE49-F238E27FC236}">
                <a16:creationId xmlns:a16="http://schemas.microsoft.com/office/drawing/2014/main" id="{0ADB213E-16C9-C214-B317-89EF42D83DF3}"/>
              </a:ext>
            </a:extLst>
          </p:cNvPr>
          <p:cNvSpPr/>
          <p:nvPr/>
        </p:nvSpPr>
        <p:spPr>
          <a:xfrm>
            <a:off x="9456007" y="2067527"/>
            <a:ext cx="411144" cy="352030"/>
          </a:xfrm>
          <a:prstGeom prst="ellipse">
            <a:avLst/>
          </a:prstGeom>
          <a:solidFill>
            <a:srgbClr val="00FA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151" name="Freeform 150">
            <a:extLst>
              <a:ext uri="{FF2B5EF4-FFF2-40B4-BE49-F238E27FC236}">
                <a16:creationId xmlns:a16="http://schemas.microsoft.com/office/drawing/2014/main" id="{9DCDF8B7-12DB-EFE4-1AA7-B31A0D4D2BE8}"/>
              </a:ext>
            </a:extLst>
          </p:cNvPr>
          <p:cNvSpPr/>
          <p:nvPr/>
        </p:nvSpPr>
        <p:spPr>
          <a:xfrm>
            <a:off x="2001786" y="2136519"/>
            <a:ext cx="7687159" cy="3802819"/>
          </a:xfrm>
          <a:custGeom>
            <a:avLst/>
            <a:gdLst>
              <a:gd name="connsiteX0" fmla="*/ 0 w 7687159"/>
              <a:gd name="connsiteY0" fmla="*/ 249507 h 3802819"/>
              <a:gd name="connsiteX1" fmla="*/ 7563173 w 7687159"/>
              <a:gd name="connsiteY1" fmla="*/ 141019 h 3802819"/>
              <a:gd name="connsiteX2" fmla="*/ 154983 w 7687159"/>
              <a:gd name="connsiteY2" fmla="*/ 1938822 h 3802819"/>
              <a:gd name="connsiteX3" fmla="*/ 7609668 w 7687159"/>
              <a:gd name="connsiteY3" fmla="*/ 1876829 h 3802819"/>
              <a:gd name="connsiteX4" fmla="*/ 139485 w 7687159"/>
              <a:gd name="connsiteY4" fmla="*/ 3705629 h 3802819"/>
              <a:gd name="connsiteX5" fmla="*/ 7687159 w 7687159"/>
              <a:gd name="connsiteY5" fmla="*/ 3504151 h 38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7159" h="3802819">
                <a:moveTo>
                  <a:pt x="0" y="249507"/>
                </a:moveTo>
                <a:cubicBezTo>
                  <a:pt x="3768671" y="54487"/>
                  <a:pt x="7537343" y="-140533"/>
                  <a:pt x="7563173" y="141019"/>
                </a:cubicBezTo>
                <a:cubicBezTo>
                  <a:pt x="7589003" y="422571"/>
                  <a:pt x="147234" y="1649520"/>
                  <a:pt x="154983" y="1938822"/>
                </a:cubicBezTo>
                <a:cubicBezTo>
                  <a:pt x="162732" y="2228124"/>
                  <a:pt x="7612251" y="1582361"/>
                  <a:pt x="7609668" y="1876829"/>
                </a:cubicBezTo>
                <a:cubicBezTo>
                  <a:pt x="7607085" y="2171297"/>
                  <a:pt x="126570" y="3434409"/>
                  <a:pt x="139485" y="3705629"/>
                </a:cubicBezTo>
                <a:cubicBezTo>
                  <a:pt x="152400" y="3976849"/>
                  <a:pt x="6323308" y="3604890"/>
                  <a:pt x="7687159" y="3504151"/>
                </a:cubicBezTo>
              </a:path>
            </a:pathLst>
          </a:custGeom>
          <a:noFill/>
          <a:ln w="34925">
            <a:solidFill>
              <a:schemeClr val="accent5">
                <a:lumMod val="60000"/>
                <a:lumOff val="40000"/>
                <a:alpha val="28000"/>
              </a:schemeClr>
            </a:solidFill>
            <a:headEnd type="ova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map of the river basin&#10;&#10;Description automatically generated">
            <a:extLst>
              <a:ext uri="{FF2B5EF4-FFF2-40B4-BE49-F238E27FC236}">
                <a16:creationId xmlns:a16="http://schemas.microsoft.com/office/drawing/2014/main" id="{03872343-9188-E7F0-16D2-7AA84507431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9909605" y="203321"/>
            <a:ext cx="880260" cy="666872"/>
          </a:xfrm>
          <a:prstGeom prst="rect">
            <a:avLst/>
          </a:prstGeom>
          <a:ln w="38100">
            <a:solidFill>
              <a:schemeClr val="tx1"/>
            </a:solidFill>
          </a:ln>
        </p:spPr>
      </p:pic>
      <p:pic>
        <p:nvPicPr>
          <p:cNvPr id="4" name="Picture 3">
            <a:extLst>
              <a:ext uri="{FF2B5EF4-FFF2-40B4-BE49-F238E27FC236}">
                <a16:creationId xmlns:a16="http://schemas.microsoft.com/office/drawing/2014/main" id="{F1CC0363-2F7D-F6D2-0F76-54A36D044FC0}"/>
              </a:ext>
            </a:extLst>
          </p:cNvPr>
          <p:cNvPicPr>
            <a:picLocks noChangeAspect="1"/>
          </p:cNvPicPr>
          <p:nvPr/>
        </p:nvPicPr>
        <p:blipFill>
          <a:blip r:embed="rId1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10887379" y="215675"/>
            <a:ext cx="880259" cy="622622"/>
          </a:xfrm>
          <a:prstGeom prst="rect">
            <a:avLst/>
          </a:prstGeom>
          <a:ln w="12700">
            <a:noFill/>
          </a:ln>
        </p:spPr>
      </p:pic>
    </p:spTree>
    <p:extLst>
      <p:ext uri="{BB962C8B-B14F-4D97-AF65-F5344CB8AC3E}">
        <p14:creationId xmlns:p14="http://schemas.microsoft.com/office/powerpoint/2010/main" val="315329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1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7" presetClass="emph" presetSubtype="2" fill="hold" grpId="0" nodeType="clickEffect">
                                  <p:stCondLst>
                                    <p:cond delay="0"/>
                                  </p:stCondLst>
                                  <p:childTnLst>
                                    <p:animClr clrSpc="rgb" dir="cw">
                                      <p:cBhvr>
                                        <p:cTn id="64" dur="1000" fill="hold"/>
                                        <p:tgtEl>
                                          <p:spTgt spid="151"/>
                                        </p:tgtEl>
                                        <p:attrNameLst>
                                          <p:attrName>stroke.color</p:attrName>
                                        </p:attrNameLst>
                                      </p:cBhvr>
                                      <p:to>
                                        <a:srgbClr val="00FA00"/>
                                      </p:to>
                                    </p:animClr>
                                    <p:set>
                                      <p:cBhvr>
                                        <p:cTn id="65" dur="1000" fill="hold"/>
                                        <p:tgtEl>
                                          <p:spTgt spid="15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3" grpId="0"/>
      <p:bldP spid="96" grpId="0" animBg="1"/>
      <p:bldP spid="97" grpId="0" animBg="1"/>
      <p:bldP spid="93" grpId="0" animBg="1"/>
      <p:bldP spid="94" grpId="0" animBg="1"/>
      <p:bldP spid="76" grpId="0" animBg="1"/>
      <p:bldP spid="150" grpId="0" animBg="1"/>
      <p:bldP spid="149" grpId="0" animBg="1"/>
      <p:bldP spid="86" grpId="0" animBg="1"/>
      <p:bldP spid="151" grpId="0" animBg="1"/>
      <p:bldP spid="15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D960-CEA1-7568-9916-1EFE3C536817}"/>
              </a:ext>
            </a:extLst>
          </p:cNvPr>
          <p:cNvSpPr txBox="1">
            <a:spLocks/>
          </p:cNvSpPr>
          <p:nvPr/>
        </p:nvSpPr>
        <p:spPr>
          <a:xfrm>
            <a:off x="0" y="433388"/>
            <a:ext cx="11582400" cy="6048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mj-cs"/>
              </a:defRPr>
            </a:lvl1pPr>
          </a:lstStyle>
          <a:p>
            <a:r>
              <a:rPr lang="en-US" sz="2800" dirty="0"/>
              <a:t>Manchester case study causal loop diagram (1) </a:t>
            </a:r>
          </a:p>
        </p:txBody>
      </p:sp>
      <p:pic>
        <p:nvPicPr>
          <p:cNvPr id="4" name="Picture 3" descr="A diagram of water quality control&#10;&#10;Description automatically generated">
            <a:extLst>
              <a:ext uri="{FF2B5EF4-FFF2-40B4-BE49-F238E27FC236}">
                <a16:creationId xmlns:a16="http://schemas.microsoft.com/office/drawing/2014/main" id="{63BAB17A-EBA2-4061-110B-525EC8C4AF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59200" y="1028700"/>
            <a:ext cx="7772400" cy="5829300"/>
          </a:xfrm>
          <a:prstGeom prst="rect">
            <a:avLst/>
          </a:prstGeom>
        </p:spPr>
      </p:pic>
      <p:pic>
        <p:nvPicPr>
          <p:cNvPr id="3" name="Picture 2" descr="A diagram of a water flow&#10;&#10;Description automatically generated">
            <a:extLst>
              <a:ext uri="{FF2B5EF4-FFF2-40B4-BE49-F238E27FC236}">
                <a16:creationId xmlns:a16="http://schemas.microsoft.com/office/drawing/2014/main" id="{D0E524F1-107B-1FAA-3C78-08EA28C712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 y="1028700"/>
            <a:ext cx="3587262" cy="5829300"/>
          </a:xfrm>
          <a:prstGeom prst="rect">
            <a:avLst/>
          </a:prstGeom>
        </p:spPr>
      </p:pic>
    </p:spTree>
    <p:extLst>
      <p:ext uri="{BB962C8B-B14F-4D97-AF65-F5344CB8AC3E}">
        <p14:creationId xmlns:p14="http://schemas.microsoft.com/office/powerpoint/2010/main" val="257221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water quality control&#10;&#10;Description automatically generated">
            <a:extLst>
              <a:ext uri="{FF2B5EF4-FFF2-40B4-BE49-F238E27FC236}">
                <a16:creationId xmlns:a16="http://schemas.microsoft.com/office/drawing/2014/main" id="{E4E3DE86-995C-E375-53A9-79E0D06F1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0" y="1028700"/>
            <a:ext cx="7772400" cy="5829300"/>
          </a:xfrm>
          <a:prstGeom prst="rect">
            <a:avLst/>
          </a:prstGeom>
        </p:spPr>
      </p:pic>
      <p:sp>
        <p:nvSpPr>
          <p:cNvPr id="4" name="Title 1">
            <a:extLst>
              <a:ext uri="{FF2B5EF4-FFF2-40B4-BE49-F238E27FC236}">
                <a16:creationId xmlns:a16="http://schemas.microsoft.com/office/drawing/2014/main" id="{8DF1E56B-5E3C-E74A-192D-5DAC2570BA0A}"/>
              </a:ext>
            </a:extLst>
          </p:cNvPr>
          <p:cNvSpPr txBox="1">
            <a:spLocks/>
          </p:cNvSpPr>
          <p:nvPr/>
        </p:nvSpPr>
        <p:spPr>
          <a:xfrm>
            <a:off x="0" y="433388"/>
            <a:ext cx="11582400" cy="6048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mj-cs"/>
              </a:defRPr>
            </a:lvl1pPr>
          </a:lstStyle>
          <a:p>
            <a:r>
              <a:rPr lang="en-US" sz="2800" dirty="0"/>
              <a:t>Manchester case study causal loop diagram (2) </a:t>
            </a:r>
          </a:p>
        </p:txBody>
      </p:sp>
    </p:spTree>
    <p:extLst>
      <p:ext uri="{BB962C8B-B14F-4D97-AF65-F5344CB8AC3E}">
        <p14:creationId xmlns:p14="http://schemas.microsoft.com/office/powerpoint/2010/main" val="3173708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water quality control&#10;&#10;Description automatically generated">
            <a:extLst>
              <a:ext uri="{FF2B5EF4-FFF2-40B4-BE49-F238E27FC236}">
                <a16:creationId xmlns:a16="http://schemas.microsoft.com/office/drawing/2014/main" id="{7B5D26B0-926C-8284-2743-74B3F4F358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93853" y="976015"/>
            <a:ext cx="7772400" cy="5829300"/>
          </a:xfrm>
          <a:prstGeom prst="rect">
            <a:avLst/>
          </a:prstGeom>
        </p:spPr>
      </p:pic>
      <p:sp>
        <p:nvSpPr>
          <p:cNvPr id="4" name="Title 1">
            <a:extLst>
              <a:ext uri="{FF2B5EF4-FFF2-40B4-BE49-F238E27FC236}">
                <a16:creationId xmlns:a16="http://schemas.microsoft.com/office/drawing/2014/main" id="{610C30BE-306E-A06B-CF13-069DB9B8BB23}"/>
              </a:ext>
            </a:extLst>
          </p:cNvPr>
          <p:cNvSpPr txBox="1">
            <a:spLocks/>
          </p:cNvSpPr>
          <p:nvPr/>
        </p:nvSpPr>
        <p:spPr>
          <a:xfrm>
            <a:off x="0" y="433388"/>
            <a:ext cx="11582400" cy="6048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mj-cs"/>
              </a:defRPr>
            </a:lvl1pPr>
          </a:lstStyle>
          <a:p>
            <a:r>
              <a:rPr lang="en-US" sz="2800" dirty="0"/>
              <a:t>Manchester case study causal loop diagram (3) </a:t>
            </a:r>
          </a:p>
        </p:txBody>
      </p:sp>
      <p:sp>
        <p:nvSpPr>
          <p:cNvPr id="5" name="TextBox 4">
            <a:extLst>
              <a:ext uri="{FF2B5EF4-FFF2-40B4-BE49-F238E27FC236}">
                <a16:creationId xmlns:a16="http://schemas.microsoft.com/office/drawing/2014/main" id="{BF476C24-A20B-8739-7773-A2B2DC82F4E7}"/>
              </a:ext>
            </a:extLst>
          </p:cNvPr>
          <p:cNvSpPr txBox="1"/>
          <p:nvPr/>
        </p:nvSpPr>
        <p:spPr>
          <a:xfrm>
            <a:off x="0" y="2967335"/>
            <a:ext cx="3893853" cy="923330"/>
          </a:xfrm>
          <a:prstGeom prst="rect">
            <a:avLst/>
          </a:prstGeom>
          <a:noFill/>
        </p:spPr>
        <p:txBody>
          <a:bodyPr wrap="square">
            <a:spAutoFit/>
          </a:bodyPr>
          <a:lstStyle/>
          <a:p>
            <a:pPr marL="342900" lvl="0" indent="-342900">
              <a:lnSpc>
                <a:spcPct val="100000"/>
              </a:lnSpc>
              <a:buFont typeface="Symbol" pitchFamily="2" charset="2"/>
              <a:buChar char=""/>
            </a:pPr>
            <a:r>
              <a:rPr lang="en-GB" sz="1800" dirty="0">
                <a:effectLst/>
                <a:latin typeface="+mn-lt"/>
                <a:ea typeface="Calibri" panose="020F0502020204030204" pitchFamily="34" charset="0"/>
                <a:cs typeface="Times New Roman" panose="02020603050405020304" pitchFamily="18" charset="0"/>
              </a:rPr>
              <a:t>Infographics style</a:t>
            </a:r>
          </a:p>
          <a:p>
            <a:pPr marL="342900" lvl="0" indent="-342900">
              <a:lnSpc>
                <a:spcPct val="100000"/>
              </a:lnSpc>
              <a:buFont typeface="Symbol" pitchFamily="2" charset="2"/>
              <a:buChar char=""/>
            </a:pPr>
            <a:r>
              <a:rPr lang="en-GB" dirty="0">
                <a:ea typeface="Calibri" panose="020F0502020204030204" pitchFamily="34" charset="0"/>
                <a:cs typeface="Times New Roman" panose="02020603050405020304" pitchFamily="18" charset="0"/>
              </a:rPr>
              <a:t>VDR model key control variables highlighted in pink bubbles</a:t>
            </a:r>
            <a:endParaRPr lang="en-GB" sz="18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79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81EF-BE27-5275-BE04-573CF0727827}"/>
              </a:ext>
            </a:extLst>
          </p:cNvPr>
          <p:cNvSpPr>
            <a:spLocks noGrp="1"/>
          </p:cNvSpPr>
          <p:nvPr>
            <p:ph type="title" idx="4294967295"/>
          </p:nvPr>
        </p:nvSpPr>
        <p:spPr>
          <a:xfrm>
            <a:off x="2138289" y="503726"/>
            <a:ext cx="11582400" cy="604837"/>
          </a:xfrm>
        </p:spPr>
        <p:txBody>
          <a:bodyPr>
            <a:normAutofit/>
          </a:bodyPr>
          <a:lstStyle/>
          <a:p>
            <a:r>
              <a:rPr lang="en-US" sz="2800" dirty="0"/>
              <a:t>Our key learnings in Manchester case study </a:t>
            </a:r>
          </a:p>
        </p:txBody>
      </p:sp>
      <p:pic>
        <p:nvPicPr>
          <p:cNvPr id="7" name="Content Placeholder 6" descr="Diagram of water systems in a diagram&#10;&#10;Description automatically generated with medium confidence">
            <a:extLst>
              <a:ext uri="{FF2B5EF4-FFF2-40B4-BE49-F238E27FC236}">
                <a16:creationId xmlns:a16="http://schemas.microsoft.com/office/drawing/2014/main" id="{A43748D8-3D38-956F-3D63-F40706125251}"/>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1813718" y="1299014"/>
            <a:ext cx="7954963" cy="5303838"/>
          </a:xfrm>
        </p:spPr>
      </p:pic>
    </p:spTree>
    <p:extLst>
      <p:ext uri="{BB962C8B-B14F-4D97-AF65-F5344CB8AC3E}">
        <p14:creationId xmlns:p14="http://schemas.microsoft.com/office/powerpoint/2010/main" val="4037603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13ED8594-B123-7438-FA18-16D3E3E838CD}"/>
              </a:ext>
            </a:extLst>
          </p:cNvPr>
          <p:cNvSpPr>
            <a:spLocks noGrp="1"/>
          </p:cNvSpPr>
          <p:nvPr>
            <p:ph type="title" idx="4294967295"/>
          </p:nvPr>
        </p:nvSpPr>
        <p:spPr>
          <a:xfrm>
            <a:off x="0" y="433388"/>
            <a:ext cx="11582400" cy="604837"/>
          </a:xfrm>
        </p:spPr>
        <p:txBody>
          <a:bodyPr>
            <a:normAutofit/>
          </a:bodyPr>
          <a:lstStyle/>
          <a:p>
            <a:pPr algn="ctr"/>
            <a:r>
              <a:rPr lang="en-US" sz="2800" dirty="0"/>
              <a:t>Unfolding the CLD in VDR </a:t>
            </a:r>
          </a:p>
        </p:txBody>
      </p:sp>
      <p:sp>
        <p:nvSpPr>
          <p:cNvPr id="24" name="Right Arrow 23">
            <a:extLst>
              <a:ext uri="{FF2B5EF4-FFF2-40B4-BE49-F238E27FC236}">
                <a16:creationId xmlns:a16="http://schemas.microsoft.com/office/drawing/2014/main" id="{AFA7EE47-6006-EA8A-B98E-91D86A61E03A}"/>
              </a:ext>
            </a:extLst>
          </p:cNvPr>
          <p:cNvSpPr/>
          <p:nvPr/>
        </p:nvSpPr>
        <p:spPr>
          <a:xfrm>
            <a:off x="2960540" y="2095456"/>
            <a:ext cx="384568" cy="231303"/>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BF57445-24B1-D917-B583-68940E20428A}"/>
              </a:ext>
            </a:extLst>
          </p:cNvPr>
          <p:cNvSpPr/>
          <p:nvPr/>
        </p:nvSpPr>
        <p:spPr>
          <a:xfrm>
            <a:off x="2949682" y="4441331"/>
            <a:ext cx="384568" cy="231303"/>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C65120B-17C7-61B6-FAC8-ABA1780DF1A0}"/>
              </a:ext>
            </a:extLst>
          </p:cNvPr>
          <p:cNvSpPr/>
          <p:nvPr/>
        </p:nvSpPr>
        <p:spPr>
          <a:xfrm>
            <a:off x="5886824" y="2095456"/>
            <a:ext cx="384568" cy="231303"/>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65199744-EC66-12B0-16E7-A8233C825B60}"/>
              </a:ext>
            </a:extLst>
          </p:cNvPr>
          <p:cNvSpPr/>
          <p:nvPr/>
        </p:nvSpPr>
        <p:spPr>
          <a:xfrm>
            <a:off x="5886824" y="4441331"/>
            <a:ext cx="384568" cy="231303"/>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FB71E500-4B76-78E8-A02D-9615F667BFDF}"/>
              </a:ext>
            </a:extLst>
          </p:cNvPr>
          <p:cNvSpPr/>
          <p:nvPr/>
        </p:nvSpPr>
        <p:spPr>
          <a:xfrm>
            <a:off x="8859638" y="2095456"/>
            <a:ext cx="384568" cy="231303"/>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92FB882E-4B99-E98F-66B2-A519BBD1C754}"/>
              </a:ext>
            </a:extLst>
          </p:cNvPr>
          <p:cNvSpPr/>
          <p:nvPr/>
        </p:nvSpPr>
        <p:spPr>
          <a:xfrm>
            <a:off x="8859638" y="4441331"/>
            <a:ext cx="384568" cy="231303"/>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15DEDCD1-75D7-CF19-F0FA-B0A89B6790DE}"/>
              </a:ext>
            </a:extLst>
          </p:cNvPr>
          <p:cNvSpPr/>
          <p:nvPr/>
        </p:nvSpPr>
        <p:spPr>
          <a:xfrm>
            <a:off x="73313" y="4441331"/>
            <a:ext cx="384568" cy="231303"/>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diagram of a water flow&#10;&#10;Description automatically generated">
            <a:extLst>
              <a:ext uri="{FF2B5EF4-FFF2-40B4-BE49-F238E27FC236}">
                <a16:creationId xmlns:a16="http://schemas.microsoft.com/office/drawing/2014/main" id="{4B251FD6-885C-0D4C-8B00-F843D64B7E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782" y="1322483"/>
            <a:ext cx="2520000" cy="1890000"/>
          </a:xfrm>
          <a:prstGeom prst="rect">
            <a:avLst/>
          </a:prstGeom>
          <a:ln w="12700">
            <a:solidFill>
              <a:schemeClr val="tx1"/>
            </a:solidFill>
          </a:ln>
        </p:spPr>
      </p:pic>
      <p:pic>
        <p:nvPicPr>
          <p:cNvPr id="37" name="Picture 36" descr="A diagram of water and water&#10;&#10;Description automatically generated">
            <a:extLst>
              <a:ext uri="{FF2B5EF4-FFF2-40B4-BE49-F238E27FC236}">
                <a16:creationId xmlns:a16="http://schemas.microsoft.com/office/drawing/2014/main" id="{F0C43EC6-D762-EF1E-F6BC-5E8D16F16B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2814" y="1322483"/>
            <a:ext cx="2520000" cy="1890000"/>
          </a:xfrm>
          <a:prstGeom prst="rect">
            <a:avLst/>
          </a:prstGeom>
          <a:ln w="12700">
            <a:solidFill>
              <a:schemeClr val="tx1"/>
            </a:solidFill>
          </a:ln>
        </p:spPr>
      </p:pic>
      <p:pic>
        <p:nvPicPr>
          <p:cNvPr id="39" name="Picture 38" descr="Diagram of a diagram of water supply&#10;&#10;Description automatically generated">
            <a:extLst>
              <a:ext uri="{FF2B5EF4-FFF2-40B4-BE49-F238E27FC236}">
                <a16:creationId xmlns:a16="http://schemas.microsoft.com/office/drawing/2014/main" id="{F8757E08-DF85-6C81-C452-32E94643F9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2530" y="1322483"/>
            <a:ext cx="2520000" cy="1890000"/>
          </a:xfrm>
          <a:prstGeom prst="rect">
            <a:avLst/>
          </a:prstGeom>
          <a:ln w="12700">
            <a:solidFill>
              <a:schemeClr val="tx1"/>
            </a:solidFill>
          </a:ln>
        </p:spPr>
      </p:pic>
      <p:pic>
        <p:nvPicPr>
          <p:cNvPr id="41" name="Picture 40" descr="A diagram of water supply&#10;&#10;Description automatically generated">
            <a:extLst>
              <a:ext uri="{FF2B5EF4-FFF2-40B4-BE49-F238E27FC236}">
                <a16:creationId xmlns:a16="http://schemas.microsoft.com/office/drawing/2014/main" id="{7EB5E3EA-CA82-90A1-3A7A-35EEF31E94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0024" y="1334560"/>
            <a:ext cx="2520000" cy="1890000"/>
          </a:xfrm>
          <a:prstGeom prst="rect">
            <a:avLst/>
          </a:prstGeom>
          <a:ln w="12700">
            <a:solidFill>
              <a:schemeClr val="tx1"/>
            </a:solidFill>
          </a:ln>
        </p:spPr>
      </p:pic>
      <p:pic>
        <p:nvPicPr>
          <p:cNvPr id="43" name="Picture 42" descr="A diagram of water supply&#10;&#10;Description automatically generated">
            <a:extLst>
              <a:ext uri="{FF2B5EF4-FFF2-40B4-BE49-F238E27FC236}">
                <a16:creationId xmlns:a16="http://schemas.microsoft.com/office/drawing/2014/main" id="{F4916AED-08C6-2C3C-80A7-8C08496068F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3782" y="3496331"/>
            <a:ext cx="2520000" cy="1890000"/>
          </a:xfrm>
          <a:prstGeom prst="rect">
            <a:avLst/>
          </a:prstGeom>
          <a:ln w="12700">
            <a:solidFill>
              <a:schemeClr val="tx1"/>
            </a:solidFill>
          </a:ln>
        </p:spPr>
      </p:pic>
      <p:pic>
        <p:nvPicPr>
          <p:cNvPr id="45" name="Picture 44" descr="A diagram of water quality control&#10;&#10;Description automatically generated">
            <a:extLst>
              <a:ext uri="{FF2B5EF4-FFF2-40B4-BE49-F238E27FC236}">
                <a16:creationId xmlns:a16="http://schemas.microsoft.com/office/drawing/2014/main" id="{630FF0BA-2204-2CF1-9860-5DCF747A61E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34250" y="3496331"/>
            <a:ext cx="2520000" cy="1890000"/>
          </a:xfrm>
          <a:prstGeom prst="rect">
            <a:avLst/>
          </a:prstGeom>
          <a:ln w="12700">
            <a:solidFill>
              <a:schemeClr val="tx1"/>
            </a:solidFill>
          </a:ln>
        </p:spPr>
      </p:pic>
      <p:pic>
        <p:nvPicPr>
          <p:cNvPr id="47" name="Picture 46" descr="A diagram of water quality control&#10;&#10;Description automatically generated">
            <a:extLst>
              <a:ext uri="{FF2B5EF4-FFF2-40B4-BE49-F238E27FC236}">
                <a16:creationId xmlns:a16="http://schemas.microsoft.com/office/drawing/2014/main" id="{0DB18436-DC3D-4C63-A63D-31708B6B252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82530" y="3496331"/>
            <a:ext cx="2520000" cy="1890000"/>
          </a:xfrm>
          <a:prstGeom prst="rect">
            <a:avLst/>
          </a:prstGeom>
          <a:ln w="12700">
            <a:solidFill>
              <a:schemeClr val="tx1"/>
            </a:solidFill>
          </a:ln>
        </p:spPr>
      </p:pic>
      <p:pic>
        <p:nvPicPr>
          <p:cNvPr id="49" name="Picture 48" descr="A diagram of water quality control&#10;&#10;Description automatically generated">
            <a:extLst>
              <a:ext uri="{FF2B5EF4-FFF2-40B4-BE49-F238E27FC236}">
                <a16:creationId xmlns:a16="http://schemas.microsoft.com/office/drawing/2014/main" id="{747AEA89-D115-0BDF-E7B6-CA1153E1A3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20882" y="3496331"/>
            <a:ext cx="2520000" cy="1890000"/>
          </a:xfrm>
          <a:prstGeom prst="rect">
            <a:avLst/>
          </a:prstGeom>
          <a:ln w="12700">
            <a:solidFill>
              <a:schemeClr val="tx1"/>
            </a:solidFill>
          </a:ln>
        </p:spPr>
      </p:pic>
    </p:spTree>
    <p:extLst>
      <p:ext uri="{BB962C8B-B14F-4D97-AF65-F5344CB8AC3E}">
        <p14:creationId xmlns:p14="http://schemas.microsoft.com/office/powerpoint/2010/main" val="543344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EDE slide deck 2023-01  -  Read-Only" id="{725E31A3-B812-1448-A157-E916D39ADC71}" vid="{39F84C0D-AC94-A343-909B-E8CC412358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EE04E630888F4282F7D15FAC344E22" ma:contentTypeVersion="18" ma:contentTypeDescription="Create a new document." ma:contentTypeScope="" ma:versionID="aae01f572cccf4f000ce1d36889483da">
  <xsd:schema xmlns:xsd="http://www.w3.org/2001/XMLSchema" xmlns:xs="http://www.w3.org/2001/XMLSchema" xmlns:p="http://schemas.microsoft.com/office/2006/metadata/properties" xmlns:ns2="6b7e0c09-d5bb-4455-8c3d-b652d3e8d767" xmlns:ns3="a05cf421-290e-4710-9aa2-a4bacc61a933" targetNamespace="http://schemas.microsoft.com/office/2006/metadata/properties" ma:root="true" ma:fieldsID="0bd42b534c9c1384d4b194ee439b7977" ns2:_="" ns3:_="">
    <xsd:import namespace="6b7e0c09-d5bb-4455-8c3d-b652d3e8d767"/>
    <xsd:import namespace="a05cf421-290e-4710-9aa2-a4bacc61a9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7e0c09-d5bb-4455-8c3d-b652d3e8d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4661dae-d6df-48fc-a54e-a577d2899e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5cf421-290e-4710-9aa2-a4bacc61a933"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4ffd061-8250-4740-99b9-58095a833ab1}" ma:internalName="TaxCatchAll" ma:showField="CatchAllData" ma:web="a05cf421-290e-4710-9aa2-a4bacc61a9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b7e0c09-d5bb-4455-8c3d-b652d3e8d767">
      <Terms xmlns="http://schemas.microsoft.com/office/infopath/2007/PartnerControls"/>
    </lcf76f155ced4ddcb4097134ff3c332f>
    <TaxCatchAll xmlns="a05cf421-290e-4710-9aa2-a4bacc61a93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601F5E-4FB9-4A2C-8EA5-D7884729CD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7e0c09-d5bb-4455-8c3d-b652d3e8d767"/>
    <ds:schemaRef ds:uri="a05cf421-290e-4710-9aa2-a4bacc61a9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04BC8E-3650-48BC-9133-E256D514B712}">
  <ds:schemaRefs>
    <ds:schemaRef ds:uri="http://www.w3.org/XML/1998/namespace"/>
    <ds:schemaRef ds:uri="http://purl.org/dc/terms/"/>
    <ds:schemaRef ds:uri="http://schemas.microsoft.com/office/infopath/2007/PartnerControls"/>
    <ds:schemaRef ds:uri="a05cf421-290e-4710-9aa2-a4bacc61a933"/>
    <ds:schemaRef ds:uri="http://purl.org/dc/elements/1.1/"/>
    <ds:schemaRef ds:uri="6b7e0c09-d5bb-4455-8c3d-b652d3e8d767"/>
    <ds:schemaRef ds:uri="http://schemas.microsoft.com/office/2006/documentManagement/types"/>
    <ds:schemaRef ds:uri="http://schemas.microsoft.com/office/2006/metadata/propertie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A546767A-695B-43AA-B187-C573CDA049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3996</TotalTime>
  <Words>1155</Words>
  <Application>Microsoft Macintosh PowerPoint</Application>
  <PresentationFormat>Widescreen</PresentationFormat>
  <Paragraphs>146</Paragraphs>
  <Slides>21</Slides>
  <Notes>2</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Calibri</vt:lpstr>
      <vt:lpstr>Calibri Light</vt:lpstr>
      <vt:lpstr>Symbol</vt:lpstr>
      <vt:lpstr>Times New Roman</vt:lpstr>
      <vt:lpstr>Office Theme</vt:lpstr>
      <vt:lpstr>Systems Thinking in Water Neutrality:  Insights from Our Participatory Approach</vt:lpstr>
      <vt:lpstr>Participatory approaches in systems thinking </vt:lpstr>
      <vt:lpstr>Two case studies in VENTURA </vt:lpstr>
      <vt:lpstr>Engagement in Manchester </vt:lpstr>
      <vt:lpstr>PowerPoint Presentation</vt:lpstr>
      <vt:lpstr>PowerPoint Presentation</vt:lpstr>
      <vt:lpstr>PowerPoint Presentation</vt:lpstr>
      <vt:lpstr>Our key learnings in Manchester case study </vt:lpstr>
      <vt:lpstr>Unfolding the CLD in VDR </vt:lpstr>
      <vt:lpstr>Outputs </vt:lpstr>
      <vt:lpstr>Engagement in Enfield case study </vt:lpstr>
      <vt:lpstr>Most commonly variables being mentioned in the interviews, and the initial causal loop diagram (CLD)</vt:lpstr>
      <vt:lpstr>Workshop causal loop diagram overview (TW&amp; LBE)</vt:lpstr>
      <vt:lpstr>Workshop causal loop diagram overview (EA &amp; GLA)</vt:lpstr>
      <vt:lpstr>PowerPoint Presentation</vt:lpstr>
      <vt:lpstr>Thank you for listening</vt:lpstr>
      <vt:lpstr>Stakeholders’ aims in Enfield case study </vt:lpstr>
      <vt:lpstr>Emotion boundaries in the CLD</vt:lpstr>
      <vt:lpstr>GLA priorities </vt:lpstr>
      <vt:lpstr>EA Priorities</vt:lpstr>
      <vt:lpstr>Overview of EA&amp;GLA Priorities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Ke (Koko)</dc:creator>
  <cp:lastModifiedBy>Steven Richardson - BGS</cp:lastModifiedBy>
  <cp:revision>186</cp:revision>
  <dcterms:created xsi:type="dcterms:W3CDTF">2024-04-18T13:49:11Z</dcterms:created>
  <dcterms:modified xsi:type="dcterms:W3CDTF">2024-06-26T07:48:16Z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0x0101007AEE04E630888F4282F7D15FAC344E22</vt:lpwstr>
  </property>
</Properties>
</file>